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0" r:id="rId6"/>
    <p:sldId id="281" r:id="rId7"/>
    <p:sldId id="282" r:id="rId8"/>
    <p:sldId id="260" r:id="rId9"/>
    <p:sldId id="262" r:id="rId10"/>
    <p:sldId id="263" r:id="rId11"/>
    <p:sldId id="261" r:id="rId12"/>
    <p:sldId id="277" r:id="rId13"/>
    <p:sldId id="284" r:id="rId14"/>
    <p:sldId id="265" r:id="rId15"/>
    <p:sldId id="266" r:id="rId16"/>
    <p:sldId id="268" r:id="rId17"/>
    <p:sldId id="269" r:id="rId18"/>
    <p:sldId id="270" r:id="rId19"/>
    <p:sldId id="272" r:id="rId20"/>
    <p:sldId id="264" r:id="rId21"/>
    <p:sldId id="273" r:id="rId22"/>
    <p:sldId id="274" r:id="rId23"/>
    <p:sldId id="275" r:id="rId24"/>
    <p:sldId id="276" r:id="rId25"/>
    <p:sldId id="278" r:id="rId26"/>
    <p:sldId id="279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8" autoAdjust="0"/>
    <p:restoredTop sz="72382" autoAdjust="0"/>
  </p:normalViewPr>
  <p:slideViewPr>
    <p:cSldViewPr snapToGrid="0">
      <p:cViewPr varScale="1">
        <p:scale>
          <a:sx n="59" d="100"/>
          <a:sy n="59" d="100"/>
        </p:scale>
        <p:origin x="456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0BDE7-10E1-4A0A-BF39-080E2225B0A5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2804A-0566-4806-A195-A6C07646E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18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NAMAN</a:t>
            </a:r>
            <a:r>
              <a:rPr lang="ko-KR" altLang="en-US"/>
              <a:t>이 해결하려고 하는 문제가 무엇인지 설명하기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41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47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통해 찾아낸 </a:t>
            </a:r>
            <a:r>
              <a:rPr lang="en-US" altLang="ko-KR" dirty="0"/>
              <a:t>bounding box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, y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</a:t>
            </a:r>
            <a:r>
              <a:rPr lang="ko-KR" altLang="en-US" dirty="0"/>
              <a:t> 너비를 통해 </a:t>
            </a:r>
            <a:r>
              <a:rPr lang="en-US" altLang="ko-KR" dirty="0"/>
              <a:t>blur</a:t>
            </a:r>
            <a:r>
              <a:rPr lang="ko-KR" altLang="en-US" dirty="0"/>
              <a:t>처리를 성공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 </a:t>
            </a:r>
            <a:r>
              <a:rPr lang="ko-KR" altLang="en-US" dirty="0"/>
              <a:t>이후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task</a:t>
            </a:r>
            <a:r>
              <a:rPr lang="ko-KR" altLang="en-US" dirty="0"/>
              <a:t>를 위해 사각형 형태의 </a:t>
            </a:r>
            <a:r>
              <a:rPr lang="en-US" altLang="ko-KR" dirty="0"/>
              <a:t>bounding box</a:t>
            </a:r>
            <a:r>
              <a:rPr lang="ko-KR" altLang="en-US" dirty="0"/>
              <a:t>는 부적합했음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bounding box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, y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너비 값들을 활용해</a:t>
            </a:r>
            <a:r>
              <a:rPr lang="en-US" altLang="ko-KR" dirty="0"/>
              <a:t>, </a:t>
            </a:r>
            <a:r>
              <a:rPr lang="ko-KR" altLang="en-US" dirty="0"/>
              <a:t>얼굴 형태에 맞게 타원형으로 </a:t>
            </a:r>
            <a:r>
              <a:rPr lang="en-US" altLang="ko-KR" dirty="0"/>
              <a:t>blur</a:t>
            </a:r>
            <a:r>
              <a:rPr lang="ko-KR" altLang="en-US" dirty="0"/>
              <a:t>처리까진 성공</a:t>
            </a:r>
            <a:r>
              <a:rPr lang="en-US" altLang="ko-KR" dirty="0"/>
              <a:t>. </a:t>
            </a:r>
            <a:r>
              <a:rPr lang="ko-KR" altLang="en-US" dirty="0"/>
              <a:t>그래도 더 정확한 </a:t>
            </a:r>
            <a:r>
              <a:rPr lang="en-US" altLang="ko-KR" dirty="0"/>
              <a:t>task</a:t>
            </a:r>
            <a:r>
              <a:rPr lang="ko-KR" altLang="en-US" dirty="0"/>
              <a:t>를 위해선 </a:t>
            </a:r>
            <a:r>
              <a:rPr lang="en-US" altLang="ko-KR" dirty="0"/>
              <a:t>face</a:t>
            </a:r>
            <a:r>
              <a:rPr lang="ko-KR" altLang="en-US" dirty="0"/>
              <a:t>들을 </a:t>
            </a:r>
            <a:r>
              <a:rPr lang="en-US" altLang="ko-KR" dirty="0"/>
              <a:t>segmentation</a:t>
            </a:r>
            <a:r>
              <a:rPr lang="ko-KR" altLang="en-US" dirty="0"/>
              <a:t>을 해야 할 필요성을 느낌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실시간 감지 </a:t>
            </a:r>
            <a:r>
              <a:rPr lang="en-US" altLang="ko-KR" dirty="0"/>
              <a:t>video</a:t>
            </a:r>
            <a:r>
              <a:rPr lang="ko-KR" altLang="en-US" dirty="0"/>
              <a:t>의 경우에는 </a:t>
            </a:r>
            <a:r>
              <a:rPr lang="en-US" altLang="ko-KR" dirty="0"/>
              <a:t>detection</a:t>
            </a:r>
            <a:r>
              <a:rPr lang="ko-KR" altLang="en-US" dirty="0"/>
              <a:t>과 </a:t>
            </a:r>
            <a:r>
              <a:rPr lang="en-US" altLang="ko-KR" dirty="0"/>
              <a:t>verification </a:t>
            </a:r>
            <a:r>
              <a:rPr lang="ko-KR" altLang="en-US" dirty="0"/>
              <a:t>모두 빠른 더 </a:t>
            </a:r>
            <a:r>
              <a:rPr lang="en-US" altLang="ko-KR" dirty="0"/>
              <a:t>light</a:t>
            </a:r>
            <a:r>
              <a:rPr lang="ko-KR" altLang="en-US" dirty="0"/>
              <a:t>한 </a:t>
            </a:r>
            <a:r>
              <a:rPr lang="en-US" altLang="ko-KR" dirty="0"/>
              <a:t>model </a:t>
            </a:r>
            <a:r>
              <a:rPr lang="ko-KR" altLang="en-US" dirty="0"/>
              <a:t>사용해야 함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또한 사람 얼굴이 겹쳐져 있을 때도 </a:t>
            </a:r>
            <a:r>
              <a:rPr lang="en-US" altLang="ko-KR" dirty="0"/>
              <a:t>blur </a:t>
            </a:r>
            <a:r>
              <a:rPr lang="ko-KR" altLang="en-US" dirty="0"/>
              <a:t>처리가 되어야 함으로 기존 </a:t>
            </a:r>
            <a:r>
              <a:rPr lang="en-US" altLang="ko-KR" dirty="0"/>
              <a:t>MTCNN</a:t>
            </a:r>
            <a:r>
              <a:rPr lang="ko-KR" altLang="en-US" dirty="0"/>
              <a:t>의 </a:t>
            </a:r>
            <a:r>
              <a:rPr lang="en-US" altLang="ko-KR" dirty="0"/>
              <a:t>NMS</a:t>
            </a:r>
            <a:r>
              <a:rPr lang="ko-KR" altLang="en-US" dirty="0"/>
              <a:t>에서 발생하는 문제인 겹쳐진 물체에 대해 </a:t>
            </a:r>
            <a:r>
              <a:rPr lang="en-US" altLang="ko-KR" dirty="0"/>
              <a:t>box</a:t>
            </a:r>
            <a:r>
              <a:rPr lang="ko-KR" altLang="en-US" dirty="0"/>
              <a:t>가 사라지는 현상을 보완하기 위해 </a:t>
            </a:r>
            <a:r>
              <a:rPr lang="ko-KR" altLang="en-US" dirty="0" err="1"/>
              <a:t>가우시안</a:t>
            </a:r>
            <a:r>
              <a:rPr lang="ko-KR" altLang="en-US" dirty="0"/>
              <a:t> 기반의 </a:t>
            </a:r>
            <a:r>
              <a:rPr lang="en-US" altLang="ko-KR" dirty="0"/>
              <a:t>soft-NMS</a:t>
            </a:r>
            <a:r>
              <a:rPr lang="ko-KR" altLang="en-US" dirty="0"/>
              <a:t>를 활용할 예정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543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detection: MTCNN</a:t>
            </a:r>
            <a:r>
              <a:rPr lang="ko-KR" altLang="en-US" dirty="0"/>
              <a:t>의 </a:t>
            </a:r>
            <a:r>
              <a:rPr lang="en-US" altLang="ko-KR" dirty="0"/>
              <a:t>NMS </a:t>
            </a:r>
            <a:r>
              <a:rPr lang="ko-KR" altLang="en-US" dirty="0"/>
              <a:t>방식을 사용하면 겹쳐지는 물체가 있을 때 </a:t>
            </a:r>
            <a:r>
              <a:rPr lang="en-US" altLang="ko-KR" dirty="0"/>
              <a:t>bounding box</a:t>
            </a:r>
            <a:r>
              <a:rPr lang="ko-KR" altLang="en-US" dirty="0"/>
              <a:t>가 사라진다 </a:t>
            </a:r>
            <a:r>
              <a:rPr lang="en-US" altLang="ko-KR" dirty="0"/>
              <a:t>-&gt; soft-NMS </a:t>
            </a:r>
            <a:r>
              <a:rPr lang="ko-KR" altLang="en-US" dirty="0"/>
              <a:t>사용해보기</a:t>
            </a:r>
          </a:p>
          <a:p>
            <a:endParaRPr lang="ko-KR" altLang="en-US" dirty="0"/>
          </a:p>
          <a:p>
            <a:r>
              <a:rPr lang="en-US" altLang="ko-KR" dirty="0"/>
              <a:t>2. detection: MTCNN </a:t>
            </a:r>
            <a:r>
              <a:rPr lang="ko-KR" altLang="en-US" dirty="0"/>
              <a:t>사용할 경우</a:t>
            </a:r>
            <a:r>
              <a:rPr lang="en-US" altLang="ko-KR" dirty="0"/>
              <a:t>face landmark</a:t>
            </a:r>
            <a:r>
              <a:rPr lang="ko-KR" altLang="en-US" dirty="0"/>
              <a:t>를 만드는 </a:t>
            </a:r>
            <a:r>
              <a:rPr lang="en-US" altLang="ko-KR" dirty="0"/>
              <a:t>step</a:t>
            </a:r>
            <a:r>
              <a:rPr lang="ko-KR" altLang="en-US" dirty="0"/>
              <a:t>으로 인해 시간이 너무 </a:t>
            </a:r>
            <a:r>
              <a:rPr lang="ko-KR" altLang="en-US" dirty="0" err="1"/>
              <a:t>오래걸린다</a:t>
            </a:r>
            <a:r>
              <a:rPr lang="en-US" altLang="ko-KR" dirty="0"/>
              <a:t>. </a:t>
            </a:r>
            <a:r>
              <a:rPr lang="ko-KR" altLang="en-US" dirty="0"/>
              <a:t>동영상에는 적합하지 않음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더 </a:t>
            </a:r>
            <a:r>
              <a:rPr lang="en-US" altLang="ko-KR" dirty="0"/>
              <a:t>light</a:t>
            </a:r>
            <a:r>
              <a:rPr lang="ko-KR" altLang="en-US" dirty="0"/>
              <a:t>하고 </a:t>
            </a:r>
            <a:r>
              <a:rPr lang="en-US" altLang="ko-KR" dirty="0"/>
              <a:t>land mark</a:t>
            </a:r>
            <a:r>
              <a:rPr lang="ko-KR" altLang="en-US" dirty="0"/>
              <a:t>를 찍지 않은 모델을 사용하거나</a:t>
            </a:r>
            <a:r>
              <a:rPr lang="en-US" altLang="ko-KR" dirty="0"/>
              <a:t>/MTCNN code modify</a:t>
            </a:r>
            <a:r>
              <a:rPr lang="ko-KR" altLang="en-US" dirty="0"/>
              <a:t>해보기 </a:t>
            </a:r>
          </a:p>
          <a:p>
            <a:endParaRPr lang="ko-KR" altLang="en-US" dirty="0"/>
          </a:p>
          <a:p>
            <a:r>
              <a:rPr lang="en-US" altLang="ko-KR" dirty="0"/>
              <a:t>3. verification: </a:t>
            </a:r>
            <a:r>
              <a:rPr lang="ko-KR" altLang="en-US" dirty="0"/>
              <a:t>사진 속에 사람이 많을 경우 </a:t>
            </a:r>
            <a:r>
              <a:rPr lang="en-US" altLang="ko-KR" dirty="0"/>
              <a:t>1:1 </a:t>
            </a:r>
            <a:r>
              <a:rPr lang="ko-KR" altLang="en-US" dirty="0"/>
              <a:t>비교에 시간이 오래 걸릴 수 있음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82804A-0566-4806-A195-A6C07646E8E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027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blur</a:t>
            </a:r>
            <a:r>
              <a:rPr lang="ko-KR" altLang="en-US"/>
              <a:t>에서 더 나아가서 </a:t>
            </a:r>
            <a:r>
              <a:rPr lang="en-US" altLang="ko-KR"/>
              <a:t>toonify task</a:t>
            </a:r>
            <a:r>
              <a:rPr lang="ko-KR" altLang="en-US"/>
              <a:t>를 진행할 것임을 소개하기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188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19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39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38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51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333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Toonify </a:t>
            </a:r>
            <a:r>
              <a:rPr lang="ko-KR" altLang="en-US"/>
              <a:t>모델에 대한 전반적인 내용 소개</a:t>
            </a:r>
            <a:endParaRPr lang="en-US" altLang="ko-KR"/>
          </a:p>
          <a:p>
            <a:r>
              <a:rPr lang="en-US" altLang="ko-KR"/>
              <a:t>StyleGAN</a:t>
            </a:r>
            <a:r>
              <a:rPr lang="ko-KR" altLang="en-US"/>
              <a:t>은 </a:t>
            </a:r>
            <a:r>
              <a:rPr lang="en-US" altLang="ko-KR"/>
              <a:t>disentanglement</a:t>
            </a:r>
            <a:r>
              <a:rPr lang="ko-KR" altLang="en-US"/>
              <a:t>가 강하다는 장점이 있어서</a:t>
            </a:r>
            <a:r>
              <a:rPr lang="en-US" altLang="ko-KR"/>
              <a:t>, latent vector</a:t>
            </a:r>
            <a:r>
              <a:rPr lang="ko-KR" altLang="en-US"/>
              <a:t>를 적절히 조절하면 예측 가능한 </a:t>
            </a:r>
            <a:r>
              <a:rPr lang="en-US" altLang="ko-KR"/>
              <a:t>output image</a:t>
            </a:r>
            <a:r>
              <a:rPr lang="ko-KR" altLang="en-US"/>
              <a:t>를 생성할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6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08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latent vector</a:t>
            </a:r>
            <a:r>
              <a:rPr lang="ko-KR" altLang="en-US"/>
              <a:t>를 만들어내는 것은 </a:t>
            </a:r>
            <a:r>
              <a:rPr lang="en-US" altLang="ko-KR"/>
              <a:t>encoder</a:t>
            </a:r>
            <a:r>
              <a:rPr lang="ko-KR" altLang="en-US"/>
              <a:t>인데</a:t>
            </a:r>
            <a:r>
              <a:rPr lang="en-US" altLang="ko-KR"/>
              <a:t>, encoder</a:t>
            </a:r>
            <a:r>
              <a:rPr lang="ko-KR" altLang="en-US"/>
              <a:t>를 어떻게 학습하는지 설명한다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061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latent vector</a:t>
            </a:r>
            <a:r>
              <a:rPr lang="ko-KR" altLang="en-US"/>
              <a:t>를 입력으로 받아서 이미지를 생성하는 것은 </a:t>
            </a:r>
            <a:r>
              <a:rPr lang="en-US" altLang="ko-KR"/>
              <a:t>StyleGAN</a:t>
            </a:r>
            <a:r>
              <a:rPr lang="ko-KR" altLang="en-US"/>
              <a:t>인데</a:t>
            </a:r>
            <a:r>
              <a:rPr lang="en-US" altLang="ko-KR"/>
              <a:t>, </a:t>
            </a:r>
            <a:r>
              <a:rPr lang="ko-KR" altLang="en-US"/>
              <a:t>이 </a:t>
            </a:r>
            <a:r>
              <a:rPr lang="en-US" altLang="ko-KR"/>
              <a:t>StyleGAN</a:t>
            </a:r>
            <a:r>
              <a:rPr lang="ko-KR" altLang="en-US"/>
              <a:t>의 구조에 대해서 설명한다</a:t>
            </a:r>
            <a:r>
              <a:rPr lang="en-US" altLang="ko-KR"/>
              <a:t>. (</a:t>
            </a:r>
            <a:r>
              <a:rPr lang="ko-KR" altLang="en-US"/>
              <a:t>오른쪽 아래 그림</a:t>
            </a:r>
            <a:r>
              <a:rPr lang="en-US" altLang="ko-KR"/>
              <a:t>)</a:t>
            </a:r>
          </a:p>
          <a:p>
            <a:r>
              <a:rPr lang="ko-KR" altLang="en-US"/>
              <a:t>이 때</a:t>
            </a:r>
            <a:r>
              <a:rPr lang="en-US" altLang="ko-KR"/>
              <a:t>, StyleGAN</a:t>
            </a:r>
            <a:r>
              <a:rPr lang="ko-KR" altLang="en-US"/>
              <a:t>은 두 개의 네트워크를 </a:t>
            </a:r>
            <a:r>
              <a:rPr lang="en-US" altLang="ko-KR"/>
              <a:t>interpolated</a:t>
            </a:r>
            <a:r>
              <a:rPr lang="ko-KR" altLang="en-US"/>
              <a:t>시킨 </a:t>
            </a:r>
            <a:r>
              <a:rPr lang="en-US" altLang="ko-KR"/>
              <a:t>blended model</a:t>
            </a:r>
            <a:r>
              <a:rPr lang="ko-KR" altLang="en-US"/>
              <a:t> 형태이다</a:t>
            </a:r>
            <a:r>
              <a:rPr lang="en-US" altLang="ko-KR"/>
              <a:t>.</a:t>
            </a:r>
          </a:p>
          <a:p>
            <a:r>
              <a:rPr lang="ko-KR" altLang="en-US"/>
              <a:t>우리의 </a:t>
            </a:r>
            <a:r>
              <a:rPr lang="en-US" altLang="ko-KR"/>
              <a:t>task</a:t>
            </a:r>
            <a:r>
              <a:rPr lang="ko-KR" altLang="en-US"/>
              <a:t>에서는 사람 이미지를 생성하는 </a:t>
            </a:r>
            <a:r>
              <a:rPr lang="en-US" altLang="ko-KR"/>
              <a:t>model (base</a:t>
            </a:r>
            <a:r>
              <a:rPr lang="ko-KR" altLang="en-US"/>
              <a:t> </a:t>
            </a:r>
            <a:r>
              <a:rPr lang="en-US" altLang="ko-KR"/>
              <a:t>model)</a:t>
            </a:r>
            <a:r>
              <a:rPr lang="ko-KR" altLang="en-US"/>
              <a:t>과 만화같은 이미지를 생성하는 </a:t>
            </a:r>
            <a:r>
              <a:rPr lang="en-US" altLang="ko-KR"/>
              <a:t>model(transferred</a:t>
            </a:r>
            <a:r>
              <a:rPr lang="ko-KR" altLang="en-US"/>
              <a:t> </a:t>
            </a:r>
            <a:r>
              <a:rPr lang="en-US" altLang="ko-KR"/>
              <a:t>model) </a:t>
            </a:r>
            <a:r>
              <a:rPr lang="ko-KR" altLang="en-US"/>
              <a:t>두 개의 </a:t>
            </a:r>
            <a:r>
              <a:rPr lang="en-US" altLang="ko-KR"/>
              <a:t>blended model</a:t>
            </a:r>
            <a:r>
              <a:rPr lang="ko-KR" altLang="en-US"/>
              <a:t>이 되는 것이다</a:t>
            </a:r>
            <a:r>
              <a:rPr lang="en-US" altLang="ko-KR"/>
              <a:t>.</a:t>
            </a:r>
          </a:p>
          <a:p>
            <a:r>
              <a:rPr lang="en-US" altLang="ko-KR"/>
              <a:t>base model</a:t>
            </a:r>
            <a:r>
              <a:rPr lang="ko-KR" altLang="en-US"/>
              <a:t>과 </a:t>
            </a:r>
            <a:r>
              <a:rPr lang="en-US" altLang="ko-KR"/>
              <a:t>transferred model </a:t>
            </a:r>
            <a:r>
              <a:rPr lang="ko-KR" altLang="en-US"/>
              <a:t>각각은 </a:t>
            </a:r>
            <a:r>
              <a:rPr lang="en-US" altLang="ko-KR"/>
              <a:t>transferred learning</a:t>
            </a:r>
            <a:r>
              <a:rPr lang="ko-KR" altLang="en-US"/>
              <a:t>을 사용해서 학습한다</a:t>
            </a:r>
            <a:r>
              <a:rPr lang="en-US" altLang="ko-KR"/>
              <a:t>. (</a:t>
            </a:r>
            <a:r>
              <a:rPr lang="ko-KR" altLang="en-US"/>
              <a:t>오른쪽 위 그림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44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bounding box, verification, latent vector, toonify </a:t>
            </a:r>
            <a:r>
              <a:rPr lang="ko-KR" altLang="en-US"/>
              <a:t>순서로 모델이 구성되어 있다</a:t>
            </a:r>
            <a:r>
              <a:rPr lang="en-US" altLang="ko-KR"/>
              <a:t>.</a:t>
            </a:r>
          </a:p>
          <a:p>
            <a:r>
              <a:rPr lang="ko-KR" altLang="en-US"/>
              <a:t>우리가 학습을 진행시킨 부분은 </a:t>
            </a:r>
            <a:r>
              <a:rPr lang="en-US" altLang="ko-KR"/>
              <a:t>styleGAN </a:t>
            </a:r>
            <a:r>
              <a:rPr lang="ko-KR" altLang="en-US"/>
              <a:t>부분이다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84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NAMAN</a:t>
            </a:r>
            <a:r>
              <a:rPr lang="ko-KR" altLang="en-US"/>
              <a:t>은 어떤 데이터셋을 학습했는지 소개한다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네이버 웹툰 연애혁명 데이터 </a:t>
            </a:r>
            <a:r>
              <a:rPr lang="en-US" altLang="ko-KR"/>
              <a:t>2158</a:t>
            </a:r>
            <a:r>
              <a:rPr lang="ko-KR" altLang="en-US"/>
              <a:t>개를 수집하여 학습을 진행하였고</a:t>
            </a:r>
            <a:r>
              <a:rPr lang="en-US" altLang="ko-KR"/>
              <a:t>, </a:t>
            </a:r>
            <a:r>
              <a:rPr lang="ko-KR" altLang="en-US"/>
              <a:t>초기 학습시 다음과 같이 이질적인 생성이미지를 확인할 수 있고</a:t>
            </a:r>
            <a:r>
              <a:rPr lang="en-US" altLang="ko-KR"/>
              <a:t>, </a:t>
            </a:r>
            <a:r>
              <a:rPr lang="ko-KR" altLang="en-US"/>
              <a:t>안경데이터</a:t>
            </a:r>
            <a:r>
              <a:rPr lang="en-US" altLang="ko-KR"/>
              <a:t>, </a:t>
            </a:r>
            <a:r>
              <a:rPr lang="ko-KR" altLang="en-US"/>
              <a:t>눈이 하나 없는 데이터 코가 잘 안보이는 데이터들을 손수 제거하여 다시 학습을 진행했을 때 비교적 깨끗한 이미지를 생성하는 결과를 보였다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306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4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한계</a:t>
            </a:r>
            <a:endParaRPr lang="en-US" altLang="ko-KR"/>
          </a:p>
          <a:p>
            <a:r>
              <a:rPr lang="en-US" altLang="ko-KR"/>
              <a:t>end-to-end </a:t>
            </a:r>
            <a:r>
              <a:rPr lang="ko-KR" altLang="en-US"/>
              <a:t>학습이 불가능하다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630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실시간 영상에 적합한 </a:t>
            </a:r>
            <a:r>
              <a:rPr lang="en-US" altLang="ko-KR" dirty="0"/>
              <a:t>detection model, verification model </a:t>
            </a:r>
            <a:r>
              <a:rPr lang="ko-KR" altLang="en-US" dirty="0"/>
              <a:t>사용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blur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1) </a:t>
            </a:r>
            <a:r>
              <a:rPr lang="ko-KR" altLang="en-US" dirty="0"/>
              <a:t>뉴스 영상을 가져와서 기자를 제외하고 지나가는 사람 얼굴 </a:t>
            </a:r>
            <a:r>
              <a:rPr lang="en-US" altLang="ko-KR" dirty="0"/>
              <a:t>blur </a:t>
            </a:r>
            <a:r>
              <a:rPr lang="ko-KR" altLang="en-US" dirty="0"/>
              <a:t>하는 것 해보기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2) </a:t>
            </a:r>
            <a:r>
              <a:rPr lang="ko-KR" altLang="en-US" dirty="0"/>
              <a:t>우리 얼굴 실시간으로 틀어서 </a:t>
            </a:r>
            <a:r>
              <a:rPr lang="en-US" altLang="ko-KR" dirty="0"/>
              <a:t>blur</a:t>
            </a:r>
            <a:r>
              <a:rPr lang="ko-KR" altLang="en-US" dirty="0"/>
              <a:t> 처리 해보기 </a:t>
            </a:r>
            <a:r>
              <a:rPr lang="en-US" altLang="ko-KR" dirty="0"/>
              <a:t>(</a:t>
            </a:r>
            <a:r>
              <a:rPr lang="ko-KR" altLang="en-US" dirty="0"/>
              <a:t>녹화 </a:t>
            </a:r>
            <a:r>
              <a:rPr lang="en-US" altLang="ko-KR" dirty="0"/>
              <a:t>or </a:t>
            </a:r>
            <a:r>
              <a:rPr lang="ko-KR" altLang="en-US" dirty="0"/>
              <a:t>시연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18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Söhne"/>
              </a:rPr>
              <a:t>속도가 중요하고 정확도가 상대적으로 낮아도 되는 경우</a:t>
            </a:r>
            <a:r>
              <a:rPr lang="en-US" altLang="ko-KR" b="1" i="0" dirty="0">
                <a:effectLst/>
                <a:latin typeface="Söhne"/>
              </a:rPr>
              <a:t>: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OpenCV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Söhne"/>
              </a:rPr>
              <a:t>높은 정확도와 실시간 처리가 필요한 경우</a:t>
            </a:r>
            <a:r>
              <a:rPr lang="en-US" altLang="ko-KR" b="1" i="0" dirty="0">
                <a:effectLst/>
                <a:latin typeface="Söhne"/>
              </a:rPr>
              <a:t>: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SSD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Söhne"/>
              </a:rPr>
              <a:t>정확한 얼굴 감지와 랜드마크 추출이 필요한 경우</a:t>
            </a:r>
            <a:r>
              <a:rPr lang="en-US" altLang="ko-KR" b="1" i="0" dirty="0">
                <a:effectLst/>
                <a:latin typeface="Söhne"/>
              </a:rPr>
              <a:t>: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MTCNN </a:t>
            </a:r>
            <a:r>
              <a:rPr lang="ko-KR" altLang="en-US" b="0" i="0" dirty="0">
                <a:effectLst/>
                <a:latin typeface="Söhne"/>
              </a:rPr>
              <a:t>또는 </a:t>
            </a:r>
            <a:r>
              <a:rPr lang="en-US" altLang="ko-KR" b="0" i="0" dirty="0" err="1">
                <a:effectLst/>
                <a:latin typeface="Söhne"/>
              </a:rPr>
              <a:t>Dlib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Söhne"/>
              </a:rPr>
              <a:t>작은 얼굴을 정확하게 감지해야 하는 경우</a:t>
            </a:r>
            <a:r>
              <a:rPr lang="en-US" altLang="ko-KR" b="1" i="0" dirty="0">
                <a:effectLst/>
                <a:latin typeface="Söhne"/>
              </a:rPr>
              <a:t>: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 err="1">
                <a:effectLst/>
                <a:latin typeface="Söhne"/>
              </a:rPr>
              <a:t>RetinaFace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MTCNN</a:t>
            </a:r>
          </a:p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https://hwangtoemat.github.io/paper-review/2020-03-28-MTCNN-%EB%82%B4%EC%9A%A9/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MTCNN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은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3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개의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neural network(P-Net, R-Net, O-Net)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 이루어져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이때 각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face classification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과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bbox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regression, face landmark localization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과정을 진행하면서 동시에 학습시키는 방식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(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joint learning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을 사용한다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 joint learning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을 통해 기존의 다른 방법에 비해 정확도가 높고 속도가 빠르며 그렇기 때문에 지금까지도 많이 쓰이고 있는 논문이다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81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MTCNN</a:t>
            </a:r>
          </a:p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https://hwangtoemat.github.io/paper-review/2020-03-28-MTCNN-%EB%82%B4%EC%9A%A9/</a:t>
            </a:r>
          </a:p>
          <a:p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P-Net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은 이미지에서 얼굴을 찾아내는데 중점을 둔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network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P-Net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은 이 논문에서 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We exploit a fully convolutional network[?]’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이라고 말했듯이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fully connected 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없고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conv 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로 이루어진 것이 특징이다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[“Multi-view face detection using deep convolutional neural networks,” in ACM on International Conference on Multimedia Retrieval, 2015, pp. 643-650.]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bbox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regression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후보 영역을 구하는 방법과 유사하다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P-Net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을 통해 수 많은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bbox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regression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후보 영역을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얻게되는데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이들을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NMS(non-maximum suppression)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알고리즘으로 높은 정확도의 후보 영역만 남도록 추려낸다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 그리고 남은 후보영역의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face classification,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bbox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regression, face landmark localization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값을 다음 단계로 보낸다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NMS: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NMS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 동일한 얼굴에 여러 번 박스가 쳐진 경우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가장 얼굴일 확률이 높은 것만 남기고 제거하는 것</a:t>
            </a:r>
            <a:endParaRPr lang="en-US" altLang="ko-KR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7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MTCNN</a:t>
            </a:r>
          </a:p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https://hwangtoemat.github.io/paper-review/2020-03-28-MTCNN-%EB%82%B4%EC%9A%A9/</a:t>
            </a:r>
          </a:p>
          <a:p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두번째로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R-Net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은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P-Net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에서 찾아낸 후보 영역을 추려내는데 중점을 둔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network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R-Net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의 구조는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P-Net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의 구조와 유사하지만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fully connected 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끝에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추가됬다는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점이 특징이다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R-Net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에서도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bbox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regression vector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후보 영역을 얻어내고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이들을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NMS(non-maximum suppression)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알고리즘으로 높은 정확도의 후보 영역만 남도록 추려낸다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fully connected 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있기때문에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조금더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정확한 값을 추려낼 수 있다고 추측할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마찬가지로 남아있는 후보영역의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face classification,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bbox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regression, face landmark localization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값을 다음 단계로 보낸다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The detector returns a list of JSON objects. Each JSON object contains three main keys: 'box', 'confidence' and '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keypoints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’:</a:t>
            </a:r>
          </a:p>
          <a:p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2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세번째로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O-Net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은 이전 단계에서 찾아낸 후보 영역에서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face landmark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 찾아내는데 중점을 둔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network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이를 통해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최종적인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face classification,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bbox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regression, face landmark localization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값을 얻게 된다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이때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각 단계에서 얻어내는 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들을 자세히 살펴보면 아래와 같다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face classification (2</a:t>
            </a:r>
            <a:r>
              <a:rPr lang="ko-KR" altLang="en-US" dirty="0">
                <a:effectLst/>
              </a:rPr>
              <a:t>개</a:t>
            </a:r>
            <a:r>
              <a:rPr lang="en-US" altLang="ko-KR" dirty="0">
                <a:effectLst/>
              </a:rPr>
              <a:t>)</a:t>
            </a:r>
            <a:br>
              <a:rPr lang="en-US" altLang="ko-KR" dirty="0">
                <a:effectLst/>
              </a:rPr>
            </a:br>
            <a:r>
              <a:rPr lang="en-US" altLang="ko-KR" dirty="0" err="1">
                <a:effectLst/>
              </a:rPr>
              <a:t>y</a:t>
            </a:r>
            <a:r>
              <a:rPr lang="en-US" altLang="ko-KR" baseline="30000" dirty="0" err="1">
                <a:effectLst/>
              </a:rPr>
              <a:t>det</a:t>
            </a:r>
            <a:r>
              <a:rPr lang="ko-KR" altLang="en-US" dirty="0">
                <a:effectLst/>
              </a:rPr>
              <a:t> </a:t>
            </a:r>
            <a:r>
              <a:rPr lang="en-US" altLang="ko-KR" dirty="0">
                <a:effectLst/>
              </a:rPr>
              <a:t>= GT</a:t>
            </a:r>
            <a:r>
              <a:rPr lang="ko-KR" altLang="en-US" dirty="0">
                <a:effectLst/>
              </a:rPr>
              <a:t>에서 얼굴이 있는지 여부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있을때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1, </a:t>
            </a:r>
            <a:r>
              <a:rPr lang="ko-KR" altLang="en-US" dirty="0" err="1">
                <a:effectLst/>
              </a:rPr>
              <a:t>없을때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0)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p = </a:t>
            </a:r>
            <a:r>
              <a:rPr lang="ko-KR" altLang="en-US" dirty="0">
                <a:effectLst/>
              </a:rPr>
              <a:t>얼굴이 있을 확률</a:t>
            </a:r>
            <a:br>
              <a:rPr lang="ko-KR" altLang="en-US" dirty="0">
                <a:effectLst/>
              </a:rPr>
            </a:br>
            <a:endParaRPr lang="ko-KR" alt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effectLst/>
              </a:rPr>
              <a:t>bbox</a:t>
            </a:r>
            <a:r>
              <a:rPr lang="en-US" altLang="ko-KR" dirty="0">
                <a:effectLst/>
              </a:rPr>
              <a:t> regression (4</a:t>
            </a:r>
            <a:r>
              <a:rPr lang="ko-KR" altLang="en-US" dirty="0">
                <a:effectLst/>
              </a:rPr>
              <a:t>개</a:t>
            </a:r>
            <a:r>
              <a:rPr lang="en-US" altLang="ko-KR" dirty="0">
                <a:effectLst/>
              </a:rPr>
              <a:t>)</a:t>
            </a:r>
            <a:br>
              <a:rPr lang="en-US" altLang="ko-KR" dirty="0">
                <a:effectLst/>
              </a:rPr>
            </a:br>
            <a:r>
              <a:rPr lang="ko-KR" altLang="en-US" dirty="0">
                <a:effectLst/>
              </a:rPr>
              <a:t>예측한 </a:t>
            </a:r>
            <a:r>
              <a:rPr lang="en-US" altLang="ko-KR" dirty="0" err="1">
                <a:effectLst/>
              </a:rPr>
              <a:t>bbox</a:t>
            </a:r>
            <a:r>
              <a:rPr lang="ko-KR" altLang="en-US" dirty="0">
                <a:effectLst/>
              </a:rPr>
              <a:t>의 왼쪽상단 </a:t>
            </a:r>
            <a:r>
              <a:rPr lang="en-US" altLang="ko-KR" dirty="0" err="1">
                <a:effectLst/>
              </a:rPr>
              <a:t>x,y</a:t>
            </a:r>
            <a:r>
              <a:rPr lang="ko-KR" altLang="en-US" dirty="0">
                <a:effectLst/>
              </a:rPr>
              <a:t>좌표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예측한 </a:t>
            </a:r>
            <a:r>
              <a:rPr lang="en-US" altLang="ko-KR" dirty="0" err="1">
                <a:effectLst/>
              </a:rPr>
              <a:t>bbox</a:t>
            </a:r>
            <a:r>
              <a:rPr lang="ko-KR" altLang="en-US" dirty="0">
                <a:effectLst/>
              </a:rPr>
              <a:t>의 너비와 높이</a:t>
            </a:r>
            <a:br>
              <a:rPr lang="ko-KR" altLang="en-US" dirty="0">
                <a:effectLst/>
              </a:rPr>
            </a:br>
            <a:endParaRPr lang="ko-KR" alt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face landmark localization (10</a:t>
            </a:r>
            <a:r>
              <a:rPr lang="ko-KR" altLang="en-US" dirty="0">
                <a:effectLst/>
              </a:rPr>
              <a:t>개</a:t>
            </a:r>
            <a:r>
              <a:rPr lang="en-US" altLang="ko-KR" dirty="0">
                <a:effectLst/>
              </a:rPr>
              <a:t>)</a:t>
            </a:r>
            <a:br>
              <a:rPr lang="en-US" altLang="ko-KR" dirty="0">
                <a:effectLst/>
              </a:rPr>
            </a:br>
            <a:r>
              <a:rPr lang="ko-KR" altLang="en-US" dirty="0">
                <a:effectLst/>
              </a:rPr>
              <a:t>왼쪽 눈의 </a:t>
            </a:r>
            <a:r>
              <a:rPr lang="en-US" altLang="ko-KR" dirty="0" err="1">
                <a:effectLst/>
              </a:rPr>
              <a:t>x,y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좌표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오른쪽 눈의 </a:t>
            </a:r>
            <a:r>
              <a:rPr lang="en-US" altLang="ko-KR" dirty="0" err="1">
                <a:effectLst/>
              </a:rPr>
              <a:t>x,y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좌표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코의 </a:t>
            </a:r>
            <a:r>
              <a:rPr lang="en-US" altLang="ko-KR" dirty="0" err="1">
                <a:effectLst/>
              </a:rPr>
              <a:t>x,y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좌표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입의 왼쪽 끝 부분의 </a:t>
            </a:r>
            <a:r>
              <a:rPr lang="en-US" altLang="ko-KR" dirty="0" err="1">
                <a:effectLst/>
              </a:rPr>
              <a:t>x,y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좌표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입의 오른쪽 끝 부분의 </a:t>
            </a:r>
            <a:r>
              <a:rPr lang="en-US" altLang="ko-KR" dirty="0" err="1">
                <a:effectLst/>
              </a:rPr>
              <a:t>x,y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좌표</a:t>
            </a:r>
          </a:p>
          <a:p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Face Classification loss : cross entropy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이용</a:t>
            </a:r>
            <a:endParaRPr lang="en-US" altLang="ko-KR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Bounding box Regression loss, Facial landmark Localization loss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Euclidean norm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이용</a:t>
            </a:r>
            <a:endParaRPr lang="en-US" altLang="ko-KR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가중치를 다르게 주는 방식으로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(P,R net / O net) loss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minimize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91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</a:rPr>
              <a:t>Face Verification</a:t>
            </a:r>
            <a:r>
              <a:rPr lang="ko-KR" altLang="en-US" dirty="0">
                <a:effectLst/>
              </a:rPr>
              <a:t>을 진행하는데</a:t>
            </a:r>
            <a:r>
              <a:rPr lang="en-US" altLang="ko-KR" dirty="0">
                <a:effectLst/>
              </a:rPr>
              <a:t>, Verification</a:t>
            </a:r>
            <a:r>
              <a:rPr lang="ko-KR" altLang="en-US" dirty="0">
                <a:effectLst/>
              </a:rPr>
              <a:t>의 경우 입력으로 들어오는 두 얼굴이 동일한 얼굴인지 판단한다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두 </a:t>
            </a:r>
            <a:r>
              <a:rPr lang="en-US" altLang="ko-KR" dirty="0">
                <a:effectLst/>
              </a:rPr>
              <a:t>input </a:t>
            </a:r>
            <a:r>
              <a:rPr lang="ko-KR" altLang="en-US" dirty="0">
                <a:effectLst/>
              </a:rPr>
              <a:t>사진이 얼굴이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개씩 들어올 경우 </a:t>
            </a:r>
            <a:r>
              <a:rPr lang="en-US" altLang="ko-KR" dirty="0">
                <a:effectLst/>
              </a:rPr>
              <a:t>distance</a:t>
            </a:r>
            <a:r>
              <a:rPr lang="ko-KR" altLang="en-US" dirty="0">
                <a:effectLst/>
              </a:rPr>
              <a:t>가 </a:t>
            </a:r>
            <a:r>
              <a:rPr lang="ko-KR" altLang="en-US" dirty="0" err="1">
                <a:effectLst/>
              </a:rPr>
              <a:t>임계값보다</a:t>
            </a:r>
            <a:r>
              <a:rPr lang="ko-KR" altLang="en-US" dirty="0">
                <a:effectLst/>
              </a:rPr>
              <a:t> 크면 다른 사람으로 판단하고 </a:t>
            </a:r>
            <a:r>
              <a:rPr lang="ko-KR" altLang="en-US" dirty="0" err="1">
                <a:effectLst/>
              </a:rPr>
              <a:t>블러</a:t>
            </a:r>
            <a:r>
              <a:rPr lang="ko-KR" altLang="en-US" dirty="0">
                <a:effectLst/>
              </a:rPr>
              <a:t> 처리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만약 단체 사진에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명 이상의 얼굴이 들어올 경우 </a:t>
            </a:r>
            <a:r>
              <a:rPr lang="en-US" altLang="ko-KR" dirty="0">
                <a:effectLst/>
              </a:rPr>
              <a:t>distance</a:t>
            </a:r>
            <a:r>
              <a:rPr lang="ko-KR" altLang="en-US" dirty="0">
                <a:effectLst/>
              </a:rPr>
              <a:t>가 가장 낮은 한 명의 얼굴의 </a:t>
            </a:r>
            <a:r>
              <a:rPr lang="en-US" altLang="ko-KR" dirty="0">
                <a:effectLst/>
              </a:rPr>
              <a:t>distance</a:t>
            </a:r>
            <a:r>
              <a:rPr lang="ko-KR" altLang="en-US" dirty="0">
                <a:effectLst/>
              </a:rPr>
              <a:t>와 </a:t>
            </a:r>
            <a:r>
              <a:rPr lang="ko-KR" altLang="en-US" dirty="0" err="1">
                <a:effectLst/>
              </a:rPr>
              <a:t>임계값을</a:t>
            </a:r>
            <a:r>
              <a:rPr lang="ko-KR" altLang="en-US" dirty="0">
                <a:effectLst/>
              </a:rPr>
              <a:t> 비교한다</a:t>
            </a:r>
            <a:r>
              <a:rPr lang="en-US" altLang="ko-KR" dirty="0">
                <a:effectLst/>
              </a:rPr>
              <a:t>.</a:t>
            </a:r>
            <a:r>
              <a:rPr lang="ko-KR" altLang="en-US" dirty="0">
                <a:effectLst/>
              </a:rPr>
              <a:t> 만약 </a:t>
            </a:r>
            <a:r>
              <a:rPr lang="ko-KR" altLang="en-US" dirty="0" err="1">
                <a:effectLst/>
              </a:rPr>
              <a:t>임계값보다</a:t>
            </a:r>
            <a:r>
              <a:rPr lang="ko-KR" altLang="en-US" dirty="0">
                <a:effectLst/>
              </a:rPr>
              <a:t> 작은 경우 </a:t>
            </a:r>
            <a:r>
              <a:rPr lang="en-US" altLang="ko-KR" dirty="0">
                <a:effectLst/>
              </a:rPr>
              <a:t>target face</a:t>
            </a:r>
            <a:r>
              <a:rPr lang="ko-KR" altLang="en-US" dirty="0">
                <a:effectLst/>
              </a:rPr>
              <a:t>로 판단해 해당 인원을 제외한 인원을 모두 </a:t>
            </a:r>
            <a:r>
              <a:rPr lang="en-US" altLang="ko-KR" dirty="0">
                <a:effectLst/>
              </a:rPr>
              <a:t>blur </a:t>
            </a:r>
            <a:r>
              <a:rPr lang="ko-KR" altLang="en-US" dirty="0">
                <a:effectLst/>
              </a:rPr>
              <a:t>처리한다</a:t>
            </a:r>
            <a:r>
              <a:rPr lang="en-US" altLang="ko-KR" dirty="0">
                <a:effectLst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ffectLst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가지 </a:t>
            </a:r>
            <a:r>
              <a:rPr lang="en-US" altLang="ko-KR" dirty="0">
                <a:effectLst/>
              </a:rPr>
              <a:t>state-of-the-art face recognition model </a:t>
            </a:r>
            <a:r>
              <a:rPr lang="ko-KR" altLang="en-US" dirty="0">
                <a:effectLst/>
              </a:rPr>
              <a:t>사용 가능 </a:t>
            </a:r>
            <a:endParaRPr lang="en-US" altLang="ko-KR" dirty="0">
              <a:effectLst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err="1"/>
              <a:t>Dlib</a:t>
            </a:r>
            <a:r>
              <a:rPr lang="en-US" altLang="ko-KR" dirty="0"/>
              <a:t>: </a:t>
            </a:r>
            <a:r>
              <a:rPr lang="ko-KR" altLang="en-US" dirty="0"/>
              <a:t>실시간 얼굴감지에 유용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01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Bluring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에서 가장 핵심이 되는 </a:t>
            </a:r>
            <a:r>
              <a:rPr lang="en-US" altLang="ko-KR" dirty="0"/>
              <a:t>face verification</a:t>
            </a:r>
            <a:r>
              <a:rPr lang="ko-KR" altLang="en-US" dirty="0"/>
              <a:t>에 대해서 설명하기</a:t>
            </a:r>
            <a:endParaRPr lang="en-US" altLang="ko-KR" dirty="0"/>
          </a:p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555555"/>
                </a:solidFill>
                <a:effectLst/>
                <a:latin typeface="Nanum Gothic"/>
              </a:rPr>
              <a:t>[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anum Gothic"/>
              </a:rPr>
              <a:t>FaceNet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anum Gothic"/>
              </a:rPr>
              <a:t>의 주요 특징과 장점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anum Gothic"/>
              </a:rPr>
              <a:t>]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얼굴 사진이 주어지면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,</a:t>
            </a:r>
            <a:b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</a:b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이것을 직접적으로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차원의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Euclidean space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상의 벡터로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mapping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시킬 수 있다는 점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훈련을 시킬 때에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'triplet loss'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를 사용한다는 점</a:t>
            </a:r>
            <a:endParaRPr lang="en-US" altLang="ko-KR" b="0" i="0" dirty="0">
              <a:solidFill>
                <a:srgbClr val="5C5C5C"/>
              </a:solidFill>
              <a:effectLst/>
              <a:latin typeface="Nanum Gothic"/>
            </a:endParaRP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장점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output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형태가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embedding vector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이기 때문에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,</a:t>
            </a:r>
            <a:b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</a:b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이전 모델들과는 달리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embedding vector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을 직접적으로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optimize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한다는 점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적은 차원의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anum Gothic"/>
              </a:rPr>
              <a:t>embedding vector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anum Gothic"/>
              </a:rPr>
              <a:t>를 가지고도 효과적으로 이미지를 표현해낼 수 있다는 점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7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Bluring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에서 가장 핵심이 되는 </a:t>
            </a:r>
            <a:r>
              <a:rPr lang="en-US" altLang="ko-KR" dirty="0"/>
              <a:t>face verification</a:t>
            </a:r>
            <a:r>
              <a:rPr lang="ko-KR" altLang="en-US" dirty="0"/>
              <a:t>에 대해서 설명하기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FaceNet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모델로 선택한 이유</a:t>
            </a:r>
            <a:r>
              <a:rPr lang="en-US" altLang="ko-KR" dirty="0"/>
              <a:t>: </a:t>
            </a:r>
            <a:r>
              <a:rPr lang="en-US" altLang="ko-KR" dirty="0" err="1"/>
              <a:t>FaceNet</a:t>
            </a:r>
            <a:r>
              <a:rPr lang="ko-KR" altLang="en-US" dirty="0"/>
              <a:t>과 다른 모델들을 돌려보았을 때</a:t>
            </a:r>
            <a:r>
              <a:rPr lang="en-US" altLang="ko-KR" dirty="0"/>
              <a:t>, </a:t>
            </a:r>
            <a:r>
              <a:rPr lang="ko-KR" altLang="en-US" dirty="0"/>
              <a:t>동일한 인물 판단</a:t>
            </a:r>
            <a:r>
              <a:rPr lang="en-US" altLang="ko-KR" dirty="0"/>
              <a:t>(positive)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다른 인물 판단</a:t>
            </a:r>
            <a:r>
              <a:rPr lang="en-US" altLang="ko-KR" dirty="0"/>
              <a:t>(negative)</a:t>
            </a:r>
            <a:r>
              <a:rPr lang="ko-KR" altLang="en-US" dirty="0"/>
              <a:t>에 있어서 </a:t>
            </a:r>
            <a:r>
              <a:rPr lang="en-US" altLang="ko-KR" dirty="0"/>
              <a:t>distance </a:t>
            </a:r>
            <a:r>
              <a:rPr lang="ko-KR" altLang="en-US" dirty="0"/>
              <a:t>값이 유의미하게 </a:t>
            </a:r>
            <a:r>
              <a:rPr lang="ko-KR" altLang="en-US" dirty="0" err="1"/>
              <a:t>차이나서</a:t>
            </a:r>
            <a:r>
              <a:rPr lang="ko-KR" altLang="en-US" dirty="0"/>
              <a:t> </a:t>
            </a:r>
            <a:r>
              <a:rPr lang="en-US" altLang="ko-KR" dirty="0"/>
              <a:t>face </a:t>
            </a:r>
            <a:r>
              <a:rPr lang="en-US" altLang="ko-KR" dirty="0" err="1"/>
              <a:t>verificatio</a:t>
            </a:r>
            <a:r>
              <a:rPr lang="ko-KR" altLang="en-US" dirty="0"/>
              <a:t>을 할 때</a:t>
            </a:r>
            <a:r>
              <a:rPr lang="en-US" altLang="ko-KR" dirty="0"/>
              <a:t>, threshold</a:t>
            </a:r>
            <a:r>
              <a:rPr lang="ko-KR" altLang="en-US" dirty="0"/>
              <a:t>을 설정하기 쉬움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Why?: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이전에 나온 모델들과는 다르게 </a:t>
            </a:r>
            <a:r>
              <a:rPr lang="en-US" altLang="ko-KR" dirty="0" err="1"/>
              <a:t>facenet</a:t>
            </a:r>
            <a:r>
              <a:rPr lang="ko-KR" altLang="en-US" dirty="0"/>
              <a:t>은 </a:t>
            </a:r>
            <a:r>
              <a:rPr lang="en-US" altLang="ko-KR" dirty="0"/>
              <a:t>triplet loss</a:t>
            </a:r>
            <a:r>
              <a:rPr lang="ko-KR" altLang="en-US" dirty="0"/>
              <a:t>를 이용하여 </a:t>
            </a:r>
            <a:r>
              <a:rPr lang="ko-KR" altLang="en-US" dirty="0" err="1"/>
              <a:t>임베딩</a:t>
            </a:r>
            <a:r>
              <a:rPr lang="ko-KR" altLang="en-US" dirty="0"/>
              <a:t> 벡터를 학습시킴</a:t>
            </a:r>
            <a:r>
              <a:rPr lang="en-US" altLang="ko-KR" dirty="0"/>
              <a:t>. (anchor – </a:t>
            </a:r>
            <a:r>
              <a:rPr lang="ko-KR" altLang="en-US" dirty="0"/>
              <a:t>기준 사진</a:t>
            </a:r>
            <a:r>
              <a:rPr lang="en-US" altLang="ko-KR" dirty="0"/>
              <a:t>, positive – </a:t>
            </a:r>
            <a:r>
              <a:rPr lang="ko-KR" altLang="en-US" dirty="0"/>
              <a:t>기준과 동일한 인물 사진</a:t>
            </a:r>
            <a:r>
              <a:rPr lang="en-US" altLang="ko-KR" dirty="0"/>
              <a:t>, negative – </a:t>
            </a:r>
            <a:r>
              <a:rPr lang="ko-KR" altLang="en-US" dirty="0"/>
              <a:t>기준과 다른 인물 사진</a:t>
            </a:r>
            <a:r>
              <a:rPr lang="en-US" altLang="ko-KR" dirty="0"/>
              <a:t>) triplet loss</a:t>
            </a:r>
            <a:r>
              <a:rPr lang="ko-KR" altLang="en-US" dirty="0"/>
              <a:t>는 </a:t>
            </a:r>
            <a:r>
              <a:rPr lang="en-US" altLang="ko-KR" dirty="0"/>
              <a:t>anchor</a:t>
            </a:r>
            <a:r>
              <a:rPr lang="ko-KR" altLang="en-US" dirty="0"/>
              <a:t>와 </a:t>
            </a:r>
            <a:r>
              <a:rPr lang="en-US" altLang="ko-KR" dirty="0"/>
              <a:t>positive</a:t>
            </a:r>
            <a:r>
              <a:rPr lang="ko-KR" altLang="en-US" dirty="0"/>
              <a:t> </a:t>
            </a:r>
            <a:r>
              <a:rPr lang="ko-KR" altLang="en-US" dirty="0" err="1"/>
              <a:t>임베딩</a:t>
            </a:r>
            <a:r>
              <a:rPr lang="ko-KR" altLang="en-US" dirty="0"/>
              <a:t> 벡터 사이의 </a:t>
            </a:r>
            <a:r>
              <a:rPr lang="en-US" altLang="ko-KR" dirty="0"/>
              <a:t>distance</a:t>
            </a:r>
            <a:r>
              <a:rPr lang="ko-KR" altLang="en-US" dirty="0"/>
              <a:t>를 가깝게</a:t>
            </a:r>
            <a:r>
              <a:rPr lang="en-US" altLang="ko-KR" dirty="0"/>
              <a:t>, anchor</a:t>
            </a:r>
            <a:r>
              <a:rPr lang="ko-KR" altLang="en-US" dirty="0"/>
              <a:t>와 </a:t>
            </a:r>
            <a:r>
              <a:rPr lang="en-US" altLang="ko-KR" dirty="0"/>
              <a:t>negative</a:t>
            </a:r>
            <a:r>
              <a:rPr lang="ko-KR" altLang="en-US" dirty="0"/>
              <a:t>의 </a:t>
            </a:r>
            <a:r>
              <a:rPr lang="ko-KR" altLang="en-US" dirty="0" err="1"/>
              <a:t>임베딩</a:t>
            </a:r>
            <a:r>
              <a:rPr lang="ko-KR" altLang="en-US" dirty="0"/>
              <a:t> 벡터 사이의 </a:t>
            </a:r>
            <a:r>
              <a:rPr lang="en-US" altLang="ko-KR" dirty="0"/>
              <a:t>distance</a:t>
            </a:r>
            <a:r>
              <a:rPr lang="ko-KR" altLang="en-US" dirty="0"/>
              <a:t>를 멀게 학습시킴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804A-0566-4806-A195-A6C07646E8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4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E3DAB-C186-6187-B7FC-776FB5A66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73404C-99A2-6F39-506D-97D57EFD4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3602A-EB72-1946-10EA-4E92FF1D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276899-82E9-9255-09B9-FE037BF4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E4362-5F36-21CE-0C93-3E8B7544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6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CE067-496F-456A-5DA7-4BF755E2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09DEC2-CEB4-96F3-2843-8FFE80034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C50FC7-3E7C-ED25-EFC2-BDF055BC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99BC-7F52-72D8-1D5C-3291A4D67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33E68-D22C-117A-1E06-AA70E01E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6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0FB26C-9EA3-C851-FFCE-24AC72016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93971-29E0-FC62-03FF-1A1D6463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8ECF3-46F3-5A63-23A7-F25CFD19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15D9F-D25E-4110-1BDA-D563F4774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27C10-3249-C545-C178-13EDADDB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8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2FFC7-DE49-F650-CDAF-B4A1B9AF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35DD4-71E6-FFE1-D158-CD5D624C7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F96F5-C76C-77BF-0B43-BD76BF56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E095A-3914-0C03-6080-CCB7AF715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EB667E-7E90-0B95-467E-DD1D7B19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6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EAD5A-DCB1-52B2-2B3E-8691569F1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22609-13E6-EF8F-AC63-9BB8DFAD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6C5A6-673F-1FB1-1F0E-180725B1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9A326-C52D-5701-303C-64CFF75E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50CA5-C69E-676E-FDB9-754B875B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98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52AC4-FB32-98CA-B66A-CEBC183F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F85EC-805E-A88F-F0C6-6D451FBF9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D19F7-7DAC-E385-FA65-89AC1CB4E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EFED37-D58A-9316-6CC2-EAE5E088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BC4285-31B8-AED3-D9D1-68DC1529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5EF7D7-3D9B-482D-7FEC-2DD62C8E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2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6F7B3-3FF0-8F87-FA68-EF746665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019684-4028-ECF9-B5B9-15E4C7802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27F68-F59F-6B9B-F626-E6F7B98D4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29B808-0BCC-273E-ADD4-E0156A918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5E5BF4-93CD-36A5-B528-B42F8FE55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BADCC6-82C1-090A-26EE-B851498C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27AAAA-64C7-CB63-8894-1A876053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21D619-B9A6-5604-0DDA-8CBA88BA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2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E28E0-B3AB-418A-1E2F-D64B1B9A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E1DF59-EDE3-79EA-6B7F-5B5491AA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26E2B0-C4B8-FA48-ABCC-242409F4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209D72-0186-6435-ED15-F25B6923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15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BDEA18-0C68-15AE-E783-5DD9A6EA2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CE4DD-ECB8-5CFF-6A38-374F04F0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A21C0A-549C-D0B8-9259-DA00CFFC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9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C848C-92B5-75C4-719D-CBCB5498E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47438-46BB-05E4-02D0-23BF35EA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6D04C6-C02C-45D3-72D8-E646743B4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35185D-B162-BBEB-6504-860E3BD9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A46985-AD59-CDFF-E1F3-B98091A6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3F708-85D6-9C35-C860-F28F92E1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0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C415C-1AC2-E556-FABE-C9B75FD3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BAAEB5-0DDE-EBCB-5B32-16197BBAF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825670-F9E4-E717-81E2-AD106E53A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A449A8-CE5B-3C1E-146E-AB9D045D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BDF8C0-E926-FEF9-65BA-944B1629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6A9BCB-3473-DAE7-918D-D3C52A18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18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CB31FF-10C0-29A2-D744-D3EF4001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628378-8F02-3F43-8A05-FA9921049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B6B284-7C17-A030-C9D0-8B9E2B81C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7A6A1-C23E-4193-AFFA-0B585C3F462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C9FDE-CF4A-929E-61EA-F6602A4BA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B4814-9B4C-B6D9-092D-3385D487B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BE232-F749-44F3-83E0-C6FEBEAD5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56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712182" y="4550365"/>
            <a:ext cx="61058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NAMAN</a:t>
            </a:r>
            <a:endParaRPr lang="ko-KR" altLang="en-US" sz="7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E39AE-66D0-B737-EAAC-C4C037B94081}"/>
              </a:ext>
            </a:extLst>
          </p:cNvPr>
          <p:cNvSpPr txBox="1"/>
          <p:nvPr/>
        </p:nvSpPr>
        <p:spPr>
          <a:xfrm>
            <a:off x="712182" y="5719916"/>
            <a:ext cx="8829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강하리 김준혁 김희연 권성현 조태연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88B6C4-2A78-AD2C-6226-E0D9D1AA12FF}"/>
              </a:ext>
            </a:extLst>
          </p:cNvPr>
          <p:cNvCxnSpPr/>
          <p:nvPr/>
        </p:nvCxnSpPr>
        <p:spPr>
          <a:xfrm>
            <a:off x="462116" y="4807974"/>
            <a:ext cx="0" cy="13120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94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Face Verification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BD7D426-D153-3192-86EF-8C1D6DDE9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48"/>
          <a:stretch/>
        </p:blipFill>
        <p:spPr>
          <a:xfrm>
            <a:off x="418465" y="1422400"/>
            <a:ext cx="6762750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E13493-F884-5BBE-95F6-779135112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77"/>
          <a:stretch/>
        </p:blipFill>
        <p:spPr>
          <a:xfrm>
            <a:off x="418465" y="4702810"/>
            <a:ext cx="6524625" cy="1465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1E243D-E252-54A9-BA3D-3284FBF673B8}"/>
              </a:ext>
            </a:extLst>
          </p:cNvPr>
          <p:cNvSpPr txBox="1"/>
          <p:nvPr/>
        </p:nvSpPr>
        <p:spPr>
          <a:xfrm>
            <a:off x="7444332" y="3274139"/>
            <a:ext cx="4615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How verification model is trained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64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pic>
        <p:nvPicPr>
          <p:cNvPr id="5" name="그림 4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F4016597-A97B-6480-21FE-63F8A9DCF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36D58-7794-EF0E-B089-07A7F066317E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958478" y="2156460"/>
            <a:ext cx="833761" cy="1937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2C070A-F14F-3298-B9A8-DD1B4C43AD8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1607731" y="2276793"/>
            <a:ext cx="184508" cy="1816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9EE9D5F-C2CD-DE50-E788-D5ACD3AB9F8E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1792239" y="2204403"/>
            <a:ext cx="371331" cy="188936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DAAF46-20AB-8489-64A3-B594F84AE0F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1792239" y="2223574"/>
            <a:ext cx="913167" cy="1870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사람, 의류, 허리, 여성이(가) 표시된 사진&#10;&#10;자동 생성된 설명">
            <a:extLst>
              <a:ext uri="{FF2B5EF4-FFF2-40B4-BE49-F238E27FC236}">
                <a16:creationId xmlns:a16="http://schemas.microsoft.com/office/drawing/2014/main" id="{89535E60-9E78-7A31-C546-5844455F9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65" y="2725495"/>
            <a:ext cx="2904870" cy="188916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7AE67F-CA4B-7E44-54A2-DB09002EEAC9}"/>
              </a:ext>
            </a:extLst>
          </p:cNvPr>
          <p:cNvSpPr/>
          <p:nvPr/>
        </p:nvSpPr>
        <p:spPr>
          <a:xfrm>
            <a:off x="5114934" y="2967475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0428DA-B3BA-E422-3B36-E868AC45189F}"/>
              </a:ext>
            </a:extLst>
          </p:cNvPr>
          <p:cNvSpPr/>
          <p:nvPr/>
        </p:nvSpPr>
        <p:spPr>
          <a:xfrm>
            <a:off x="5764187" y="308780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2BBEF0-F229-4319-4753-3929CDE428A3}"/>
              </a:ext>
            </a:extLst>
          </p:cNvPr>
          <p:cNvSpPr/>
          <p:nvPr/>
        </p:nvSpPr>
        <p:spPr>
          <a:xfrm>
            <a:off x="6861862" y="3034589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F06644C-0934-C0DC-1CD0-899F182422DF}"/>
              </a:ext>
            </a:extLst>
          </p:cNvPr>
          <p:cNvSpPr/>
          <p:nvPr/>
        </p:nvSpPr>
        <p:spPr>
          <a:xfrm>
            <a:off x="3593917" y="3438448"/>
            <a:ext cx="717754" cy="4326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76F4B-7158-6CF2-57C4-B63DBCD00CF4}"/>
              </a:ext>
            </a:extLst>
          </p:cNvPr>
          <p:cNvSpPr txBox="1"/>
          <p:nvPr/>
        </p:nvSpPr>
        <p:spPr>
          <a:xfrm>
            <a:off x="4346090" y="2204395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Blur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32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 descr="사람, 의류, 허리, 여성이(가) 표시된 사진&#10;&#10;자동 생성된 설명">
            <a:extLst>
              <a:ext uri="{FF2B5EF4-FFF2-40B4-BE49-F238E27FC236}">
                <a16:creationId xmlns:a16="http://schemas.microsoft.com/office/drawing/2014/main" id="{A1EB03F1-AFD8-3A98-FA5F-BE9B0899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9" y="1485385"/>
            <a:ext cx="5829347" cy="3210816"/>
          </a:xfrm>
          <a:prstGeom prst="rect">
            <a:avLst/>
          </a:prstGeom>
        </p:spPr>
      </p:pic>
      <p:pic>
        <p:nvPicPr>
          <p:cNvPr id="6" name="그림 5" descr="사람, 의류, 허리, 여성이(가) 표시된 사진&#10;&#10;자동 생성된 설명">
            <a:extLst>
              <a:ext uri="{FF2B5EF4-FFF2-40B4-BE49-F238E27FC236}">
                <a16:creationId xmlns:a16="http://schemas.microsoft.com/office/drawing/2014/main" id="{8048D156-8D84-40D3-9FBC-1A6CD5611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470" y="3126859"/>
            <a:ext cx="5589201" cy="321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4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Task 1 Limitations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64A891-6E06-605C-7978-926ECC07FA78}"/>
              </a:ext>
            </a:extLst>
          </p:cNvPr>
          <p:cNvSpPr txBox="1"/>
          <p:nvPr/>
        </p:nvSpPr>
        <p:spPr>
          <a:xfrm>
            <a:off x="324465" y="941889"/>
            <a:ext cx="112122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Bounding box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찾는 과정에서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MTCNN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NMS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방식을 사용했는데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이는 겹쳐져 있는 물체를 잘 감지하지 못한다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MTCNN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face landmark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만드는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step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포함하기 때문에 시간이 많이 소요된다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Verification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사진을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1:1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비교하기 때문에 사진 속에 사람이 많은 경우 시간이 오래 걸린다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5D94A-2A5C-A054-2CD2-4F73078E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2" y="3669343"/>
            <a:ext cx="3672093" cy="248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22C8A1-A3D7-5002-E0F5-DEBABAB8A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88" t="51953"/>
          <a:stretch/>
        </p:blipFill>
        <p:spPr>
          <a:xfrm>
            <a:off x="4646141" y="3669343"/>
            <a:ext cx="2405200" cy="2483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1E87F5-0C30-2DA4-F487-C3E2F256A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187" y="3669343"/>
            <a:ext cx="4323492" cy="24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3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Objectives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42A8A2B6-E505-7525-7FF5-93B7A1654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2" y="2212141"/>
            <a:ext cx="4203893" cy="2742966"/>
          </a:xfrm>
          <a:prstGeom prst="rect">
            <a:avLst/>
          </a:prstGeom>
        </p:spPr>
      </p:pic>
      <p:pic>
        <p:nvPicPr>
          <p:cNvPr id="7" name="그림 6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DB93EA21-3C13-F05E-A36B-C1A4B5137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81" y="4620511"/>
            <a:ext cx="1780893" cy="197755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A82D78-7650-B03E-53A4-DE5728F380A3}"/>
              </a:ext>
            </a:extLst>
          </p:cNvPr>
          <p:cNvSpPr/>
          <p:nvPr/>
        </p:nvSpPr>
        <p:spPr>
          <a:xfrm>
            <a:off x="5673215" y="3871655"/>
            <a:ext cx="717754" cy="4326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E9CEE-5EB1-0C08-0DED-49B8A6A2829E}"/>
              </a:ext>
            </a:extLst>
          </p:cNvPr>
          <p:cNvSpPr txBox="1"/>
          <p:nvPr/>
        </p:nvSpPr>
        <p:spPr>
          <a:xfrm>
            <a:off x="2019394" y="1564214"/>
            <a:ext cx="2021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4BBDC-4B3D-AAA7-8AED-5BEB219477D4}"/>
              </a:ext>
            </a:extLst>
          </p:cNvPr>
          <p:cNvSpPr txBox="1"/>
          <p:nvPr/>
        </p:nvSpPr>
        <p:spPr>
          <a:xfrm>
            <a:off x="8151042" y="1564214"/>
            <a:ext cx="2021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Output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7B4F59-4E4A-0732-53E5-72A83916B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6" t="11577" r="2816" b="44973"/>
          <a:stretch/>
        </p:blipFill>
        <p:spPr bwMode="auto">
          <a:xfrm>
            <a:off x="7037370" y="2212140"/>
            <a:ext cx="4248908" cy="27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6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pic>
        <p:nvPicPr>
          <p:cNvPr id="10" name="그림 9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BF3D2EEC-EE7C-0572-C3DB-85628D6D2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6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D27AF845-06EB-B0E2-F273-E4DDB545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A0720B-2D2C-AF5E-DF5A-6DA9CC13148B}"/>
              </a:ext>
            </a:extLst>
          </p:cNvPr>
          <p:cNvSpPr txBox="1"/>
          <p:nvPr/>
        </p:nvSpPr>
        <p:spPr>
          <a:xfrm>
            <a:off x="3403534" y="1870892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Detecting</a:t>
            </a:r>
            <a:r>
              <a:rPr lang="ko-KR" altLang="en-US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bounding box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266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pic>
        <p:nvPicPr>
          <p:cNvPr id="5" name="그림 4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F4016597-A97B-6480-21FE-63F8A9DCF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36D58-7794-EF0E-B089-07A7F066317E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958478" y="2156460"/>
            <a:ext cx="833761" cy="1937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2C070A-F14F-3298-B9A8-DD1B4C43AD8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1607731" y="2276793"/>
            <a:ext cx="184508" cy="1816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9EE9D5F-C2CD-DE50-E788-D5ACD3AB9F8E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1792239" y="2204403"/>
            <a:ext cx="371331" cy="18893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DAAF46-20AB-8489-64A3-B594F84AE0F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1792239" y="2223574"/>
            <a:ext cx="913167" cy="1870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400E6B-4929-60A1-C248-6BA04CA30A4F}"/>
              </a:ext>
            </a:extLst>
          </p:cNvPr>
          <p:cNvSpPr txBox="1"/>
          <p:nvPr/>
        </p:nvSpPr>
        <p:spPr>
          <a:xfrm>
            <a:off x="1607731" y="3462488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Face Verify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17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pic>
        <p:nvPicPr>
          <p:cNvPr id="5" name="그림 4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F4016597-A97B-6480-21FE-63F8A9DCF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36D58-7794-EF0E-B089-07A7F066317E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958478" y="2156460"/>
            <a:ext cx="833761" cy="1937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2C070A-F14F-3298-B9A8-DD1B4C43AD8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1607731" y="2276793"/>
            <a:ext cx="184508" cy="1816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9EE9D5F-C2CD-DE50-E788-D5ACD3AB9F8E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1792239" y="2204403"/>
            <a:ext cx="371331" cy="188936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DAAF46-20AB-8489-64A3-B594F84AE0F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1792239" y="2223574"/>
            <a:ext cx="913167" cy="1870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F06644C-0934-C0DC-1CD0-899F182422DF}"/>
              </a:ext>
            </a:extLst>
          </p:cNvPr>
          <p:cNvSpPr/>
          <p:nvPr/>
        </p:nvSpPr>
        <p:spPr>
          <a:xfrm>
            <a:off x="3593917" y="3438448"/>
            <a:ext cx="717754" cy="4326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76F4B-7158-6CF2-57C4-B63DBCD00CF4}"/>
              </a:ext>
            </a:extLst>
          </p:cNvPr>
          <p:cNvSpPr txBox="1"/>
          <p:nvPr/>
        </p:nvSpPr>
        <p:spPr>
          <a:xfrm>
            <a:off x="4399247" y="2610795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Extract</a:t>
            </a:r>
            <a:r>
              <a:rPr lang="ko-KR" altLang="en-US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latent</a:t>
            </a:r>
            <a:r>
              <a:rPr lang="ko-KR" altLang="en-US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vectors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5B38A1-3962-DC30-D306-14ACA1078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99"/>
          <a:stretch/>
        </p:blipFill>
        <p:spPr bwMode="auto">
          <a:xfrm>
            <a:off x="4642033" y="3125114"/>
            <a:ext cx="956233" cy="11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8A4A2FC-CF8D-F9F3-D80B-70E70842F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4" r="24365"/>
          <a:stretch/>
        </p:blipFill>
        <p:spPr bwMode="auto">
          <a:xfrm>
            <a:off x="5657897" y="3125114"/>
            <a:ext cx="956233" cy="11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B8A8428-F6CA-3FFE-8C0E-CF62D1DDB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5"/>
          <a:stretch/>
        </p:blipFill>
        <p:spPr bwMode="auto">
          <a:xfrm>
            <a:off x="6673761" y="3125114"/>
            <a:ext cx="917244" cy="11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20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pic>
        <p:nvPicPr>
          <p:cNvPr id="5" name="그림 4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F4016597-A97B-6480-21FE-63F8A9DCF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36D58-7794-EF0E-B089-07A7F066317E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958478" y="2156460"/>
            <a:ext cx="833761" cy="1937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2C070A-F14F-3298-B9A8-DD1B4C43AD8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1607731" y="2276793"/>
            <a:ext cx="184508" cy="1816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9EE9D5F-C2CD-DE50-E788-D5ACD3AB9F8E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1792239" y="2204403"/>
            <a:ext cx="371331" cy="188936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DAAF46-20AB-8489-64A3-B594F84AE0F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1792239" y="2223574"/>
            <a:ext cx="913167" cy="1870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F06644C-0934-C0DC-1CD0-899F182422DF}"/>
              </a:ext>
            </a:extLst>
          </p:cNvPr>
          <p:cNvSpPr/>
          <p:nvPr/>
        </p:nvSpPr>
        <p:spPr>
          <a:xfrm>
            <a:off x="3593917" y="3438448"/>
            <a:ext cx="717754" cy="4326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5B38A1-3962-DC30-D306-14ACA1078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99"/>
          <a:stretch/>
        </p:blipFill>
        <p:spPr bwMode="auto">
          <a:xfrm>
            <a:off x="4642033" y="3125114"/>
            <a:ext cx="956233" cy="11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8A4A2FC-CF8D-F9F3-D80B-70E70842F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4" r="24365"/>
          <a:stretch/>
        </p:blipFill>
        <p:spPr bwMode="auto">
          <a:xfrm>
            <a:off x="5657897" y="3125114"/>
            <a:ext cx="956233" cy="11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B8A8428-F6CA-3FFE-8C0E-CF62D1DDB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5"/>
          <a:stretch/>
        </p:blipFill>
        <p:spPr bwMode="auto">
          <a:xfrm>
            <a:off x="6673761" y="3125114"/>
            <a:ext cx="917244" cy="11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30F4B6-9BE8-86C7-0667-C3FAE9B650A7}"/>
              </a:ext>
            </a:extLst>
          </p:cNvPr>
          <p:cNvSpPr/>
          <p:nvPr/>
        </p:nvSpPr>
        <p:spPr>
          <a:xfrm>
            <a:off x="7962717" y="3459635"/>
            <a:ext cx="717754" cy="4326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8BA9E96-FCA4-E040-7EB7-FBB7F740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6" t="11577" r="2816" b="44973"/>
          <a:stretch/>
        </p:blipFill>
        <p:spPr bwMode="auto">
          <a:xfrm>
            <a:off x="8947326" y="2738296"/>
            <a:ext cx="2904869" cy="187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6900EB-D9DC-8839-D695-A148A5D10327}"/>
              </a:ext>
            </a:extLst>
          </p:cNvPr>
          <p:cNvSpPr txBox="1"/>
          <p:nvPr/>
        </p:nvSpPr>
        <p:spPr>
          <a:xfrm>
            <a:off x="8680471" y="2204403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Toonification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16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Objectives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42A8A2B6-E505-7525-7FF5-93B7A1654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2" y="2212141"/>
            <a:ext cx="4203893" cy="2742966"/>
          </a:xfrm>
          <a:prstGeom prst="rect">
            <a:avLst/>
          </a:prstGeom>
        </p:spPr>
      </p:pic>
      <p:pic>
        <p:nvPicPr>
          <p:cNvPr id="7" name="그림 6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DB93EA21-3C13-F05E-A36B-C1A4B5137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81" y="4620511"/>
            <a:ext cx="1780893" cy="1977556"/>
          </a:xfrm>
          <a:prstGeom prst="rect">
            <a:avLst/>
          </a:prstGeom>
        </p:spPr>
      </p:pic>
      <p:pic>
        <p:nvPicPr>
          <p:cNvPr id="8" name="그림 7" descr="사람, 의류, 허리, 여성이(가) 표시된 사진&#10;&#10;자동 생성된 설명">
            <a:extLst>
              <a:ext uri="{FF2B5EF4-FFF2-40B4-BE49-F238E27FC236}">
                <a16:creationId xmlns:a16="http://schemas.microsoft.com/office/drawing/2014/main" id="{09269F5C-C299-1D55-78EE-279391E9A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28" y="2762747"/>
            <a:ext cx="4774794" cy="274296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A82D78-7650-B03E-53A4-DE5728F380A3}"/>
              </a:ext>
            </a:extLst>
          </p:cNvPr>
          <p:cNvSpPr/>
          <p:nvPr/>
        </p:nvSpPr>
        <p:spPr>
          <a:xfrm>
            <a:off x="5673215" y="3871655"/>
            <a:ext cx="717754" cy="4326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E9CEE-5EB1-0C08-0DED-49B8A6A2829E}"/>
              </a:ext>
            </a:extLst>
          </p:cNvPr>
          <p:cNvSpPr txBox="1"/>
          <p:nvPr/>
        </p:nvSpPr>
        <p:spPr>
          <a:xfrm>
            <a:off x="2019394" y="1564214"/>
            <a:ext cx="2021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4BBDC-4B3D-AAA7-8AED-5BEB219477D4}"/>
              </a:ext>
            </a:extLst>
          </p:cNvPr>
          <p:cNvSpPr txBox="1"/>
          <p:nvPr/>
        </p:nvSpPr>
        <p:spPr>
          <a:xfrm>
            <a:off x="8151042" y="1564214"/>
            <a:ext cx="2021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Output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029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Toonify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6DE7146-CD3F-13CA-214A-2E1702EA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2" y="1910081"/>
            <a:ext cx="2315602" cy="3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5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Toonify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8E89BD5-A409-F1C7-F0E4-F26BCBBB2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2724476"/>
            <a:ext cx="8046720" cy="2528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6A7A19-E41E-0B3A-5303-553B3305F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62" y="1910081"/>
            <a:ext cx="2315602" cy="3927100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494D989-C8A7-EF66-1EF7-F7872096998B}"/>
              </a:ext>
            </a:extLst>
          </p:cNvPr>
          <p:cNvCxnSpPr>
            <a:cxnSpLocks/>
          </p:cNvCxnSpPr>
          <p:nvPr/>
        </p:nvCxnSpPr>
        <p:spPr>
          <a:xfrm rot="10800000">
            <a:off x="2534920" y="2240280"/>
            <a:ext cx="4963160" cy="1264920"/>
          </a:xfrm>
          <a:prstGeom prst="bentConnector3">
            <a:avLst>
              <a:gd name="adj1" fmla="val 256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3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Toonify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F6A7A19-E41E-0B3A-5303-553B3305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2" y="1910081"/>
            <a:ext cx="2315602" cy="3927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C8AD74-7D9E-0356-DBB9-54F77527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149" y="1432561"/>
            <a:ext cx="6921572" cy="25298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DB7439-770D-E881-537F-C07746C05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029" y="4255584"/>
            <a:ext cx="7325812" cy="220631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930A2F-C612-6468-A199-4941554A60D5}"/>
              </a:ext>
            </a:extLst>
          </p:cNvPr>
          <p:cNvSpPr/>
          <p:nvPr/>
        </p:nvSpPr>
        <p:spPr>
          <a:xfrm>
            <a:off x="9377679" y="4145280"/>
            <a:ext cx="2042161" cy="245278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3BB718-80D0-3690-BC4D-46A2F609093B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2621280" y="3271520"/>
            <a:ext cx="6756399" cy="21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296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NAMAN Architecture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 descr="도표, 평면도, 디자인이(가) 표시된 사진&#10;&#10;자동 생성된 설명">
            <a:extLst>
              <a:ext uri="{FF2B5EF4-FFF2-40B4-BE49-F238E27FC236}">
                <a16:creationId xmlns:a16="http://schemas.microsoft.com/office/drawing/2014/main" id="{16973E8B-23E6-C517-DA8E-82A55B2F9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52" y="2042027"/>
            <a:ext cx="8507896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6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Training NAMAN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39B57F8-28C0-B8F2-8DD1-437C9D14B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69" y="1563395"/>
            <a:ext cx="3431986" cy="373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46A280-A387-8DEF-75E2-50537BDACEBE}"/>
              </a:ext>
            </a:extLst>
          </p:cNvPr>
          <p:cNvSpPr txBox="1"/>
          <p:nvPr/>
        </p:nvSpPr>
        <p:spPr>
          <a:xfrm>
            <a:off x="6685823" y="1140164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Training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time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DD8D3-FC3A-C63E-47E0-64A3647F77A8}"/>
              </a:ext>
            </a:extLst>
          </p:cNvPr>
          <p:cNvSpPr txBox="1"/>
          <p:nvPr/>
        </p:nvSpPr>
        <p:spPr>
          <a:xfrm>
            <a:off x="1549769" y="1140164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연애혁명 데이터셋 일부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26ECB1-6E72-1A8E-3444-D1C710F2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265" y="1543097"/>
            <a:ext cx="3493477" cy="2042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EC7CD5-D0D7-647F-F5E9-A9ABCE513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673" y="5528841"/>
            <a:ext cx="1088112" cy="1236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F7F889-E347-C350-E0B6-AE11162B4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470" y="5528841"/>
            <a:ext cx="1088112" cy="12639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00740F-B0E9-F8EC-5C92-27182BE68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468" y="4642013"/>
            <a:ext cx="1940108" cy="19560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BBC93B-2CC5-48E2-815E-4618FF391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265" y="4643986"/>
            <a:ext cx="1940108" cy="193417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D1423E3-A902-41F7-1570-A326780D571B}"/>
              </a:ext>
            </a:extLst>
          </p:cNvPr>
          <p:cNvSpPr/>
          <p:nvPr/>
        </p:nvSpPr>
        <p:spPr>
          <a:xfrm>
            <a:off x="7210246" y="3767409"/>
            <a:ext cx="712700" cy="7620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7A68E6E-9162-BF83-AA5A-ECEB98CFA6A3}"/>
              </a:ext>
            </a:extLst>
          </p:cNvPr>
          <p:cNvSpPr/>
          <p:nvPr/>
        </p:nvSpPr>
        <p:spPr>
          <a:xfrm>
            <a:off x="9156277" y="3767409"/>
            <a:ext cx="712700" cy="7620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43625-3ADF-3B5A-5D82-4BDB53BCD2B5}"/>
              </a:ext>
            </a:extLst>
          </p:cNvPr>
          <p:cNvSpPr/>
          <p:nvPr/>
        </p:nvSpPr>
        <p:spPr>
          <a:xfrm>
            <a:off x="3062280" y="3214702"/>
            <a:ext cx="973015" cy="5435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5F14A1-A044-80DF-19D0-3A7D1D78BCDB}"/>
              </a:ext>
            </a:extLst>
          </p:cNvPr>
          <p:cNvSpPr/>
          <p:nvPr/>
        </p:nvSpPr>
        <p:spPr>
          <a:xfrm>
            <a:off x="3062279" y="2156964"/>
            <a:ext cx="488347" cy="5435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7C2922-E65A-E55C-DA0A-50C27E2CBB14}"/>
              </a:ext>
            </a:extLst>
          </p:cNvPr>
          <p:cNvSpPr/>
          <p:nvPr/>
        </p:nvSpPr>
        <p:spPr>
          <a:xfrm>
            <a:off x="3573714" y="4804642"/>
            <a:ext cx="419475" cy="5435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34FD4A-B3BC-6758-4C8A-E60C2080FFDE}"/>
              </a:ext>
            </a:extLst>
          </p:cNvPr>
          <p:cNvSpPr/>
          <p:nvPr/>
        </p:nvSpPr>
        <p:spPr>
          <a:xfrm>
            <a:off x="4557328" y="4804642"/>
            <a:ext cx="419475" cy="5435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84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Results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C4A060-F9EA-9DBD-CEA2-31BF7A54F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5" t="4542" r="4091" b="28166"/>
          <a:stretch/>
        </p:blipFill>
        <p:spPr bwMode="auto">
          <a:xfrm>
            <a:off x="4038599" y="1881817"/>
            <a:ext cx="4114801" cy="40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939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Task 2 Limitations</a:t>
            </a:r>
            <a:endParaRPr lang="ko-KR" altLang="en-US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64A891-6E06-605C-7978-926ECC07FA78}"/>
              </a:ext>
            </a:extLst>
          </p:cNvPr>
          <p:cNvSpPr txBox="1"/>
          <p:nvPr/>
        </p:nvSpPr>
        <p:spPr>
          <a:xfrm>
            <a:off x="324465" y="1678044"/>
            <a:ext cx="112122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End-to-end 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학습이 되지 않는다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Segmentation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하지 않아서 경계가 부자연스럽다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 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정보를 담은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latent vector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찾는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VGG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학습하는 데 시간이 많이 걸린다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Cartoon image 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데이터셋을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crawling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해서 학습 데이터로 사용했는데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시간적 제약으로 충분히 정제되지 못해서 생성 이미지에 잡음이 섞여 있다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305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Future works</a:t>
            </a:r>
            <a:endParaRPr lang="ko-KR" altLang="en-US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Face detection to extract faces with deepface">
            <a:extLst>
              <a:ext uri="{FF2B5EF4-FFF2-40B4-BE49-F238E27FC236}">
                <a16:creationId xmlns:a16="http://schemas.microsoft.com/office/drawing/2014/main" id="{82D1AFA3-7E8B-78D0-D353-F0F867A9C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07" y="1870954"/>
            <a:ext cx="5908040" cy="26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eepFace library supports seven state-of-the-art face recognition models">
            <a:extLst>
              <a:ext uri="{FF2B5EF4-FFF2-40B4-BE49-F238E27FC236}">
                <a16:creationId xmlns:a16="http://schemas.microsoft.com/office/drawing/2014/main" id="{33003779-BDB3-488B-FA1C-87155D761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289" y="1870954"/>
            <a:ext cx="4404476" cy="311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A3226-DBA3-4BFC-CB69-EEE4955E92FE}"/>
              </a:ext>
            </a:extLst>
          </p:cNvPr>
          <p:cNvSpPr txBox="1"/>
          <p:nvPr/>
        </p:nvSpPr>
        <p:spPr>
          <a:xfrm>
            <a:off x="740607" y="1318018"/>
            <a:ext cx="179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Detection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1FB2F-65AB-EE04-4766-C9A77C46D32A}"/>
              </a:ext>
            </a:extLst>
          </p:cNvPr>
          <p:cNvSpPr txBox="1"/>
          <p:nvPr/>
        </p:nvSpPr>
        <p:spPr>
          <a:xfrm>
            <a:off x="6950289" y="1318018"/>
            <a:ext cx="210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Verification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B25B6-89DD-2AB0-7807-0EEF57C6E5D8}"/>
              </a:ext>
            </a:extLst>
          </p:cNvPr>
          <p:cNvSpPr txBox="1"/>
          <p:nvPr/>
        </p:nvSpPr>
        <p:spPr>
          <a:xfrm>
            <a:off x="740606" y="5458179"/>
            <a:ext cx="268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실시간 영상에 활용</a:t>
            </a:r>
          </a:p>
        </p:txBody>
      </p:sp>
    </p:spTree>
    <p:extLst>
      <p:ext uri="{BB962C8B-B14F-4D97-AF65-F5344CB8AC3E}">
        <p14:creationId xmlns:p14="http://schemas.microsoft.com/office/powerpoint/2010/main" val="43846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pic>
        <p:nvPicPr>
          <p:cNvPr id="10" name="그림 9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BF3D2EEC-EE7C-0572-C3DB-85628D6D2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6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D27AF845-06EB-B0E2-F273-E4DDB545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A0720B-2D2C-AF5E-DF5A-6DA9CC13148B}"/>
              </a:ext>
            </a:extLst>
          </p:cNvPr>
          <p:cNvSpPr txBox="1"/>
          <p:nvPr/>
        </p:nvSpPr>
        <p:spPr>
          <a:xfrm>
            <a:off x="3403534" y="1870892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Detecting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bounding box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319A2-885A-3603-A172-382ACE79C433}"/>
              </a:ext>
            </a:extLst>
          </p:cNvPr>
          <p:cNvSpPr txBox="1"/>
          <p:nvPr/>
        </p:nvSpPr>
        <p:spPr>
          <a:xfrm>
            <a:off x="7266514" y="2850909"/>
            <a:ext cx="174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MTCNN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</a:t>
            </a:r>
            <a:endParaRPr lang="en-US" altLang="ko-KR" b="0" dirty="0">
              <a:solidFill>
                <a:schemeClr val="bg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5826F04-96B3-A810-4D42-EA4F3B0E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423" y="3429743"/>
            <a:ext cx="7796665" cy="23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0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D27AF845-06EB-B0E2-F273-E4DDB545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A0720B-2D2C-AF5E-DF5A-6DA9CC13148B}"/>
              </a:ext>
            </a:extLst>
          </p:cNvPr>
          <p:cNvSpPr txBox="1"/>
          <p:nvPr/>
        </p:nvSpPr>
        <p:spPr>
          <a:xfrm>
            <a:off x="3358929" y="1377656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Detecting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bounding box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319A2-885A-3603-A172-382ACE79C433}"/>
              </a:ext>
            </a:extLst>
          </p:cNvPr>
          <p:cNvSpPr txBox="1"/>
          <p:nvPr/>
        </p:nvSpPr>
        <p:spPr>
          <a:xfrm>
            <a:off x="6174433" y="1883059"/>
            <a:ext cx="374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MTCNN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(Proposal network)</a:t>
            </a: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A2FE49-B04D-BB9A-362B-86E9F94C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676" y="2304382"/>
            <a:ext cx="62579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309626-4BDE-9A7B-2F67-719F406AE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170" r="49290"/>
          <a:stretch/>
        </p:blipFill>
        <p:spPr>
          <a:xfrm>
            <a:off x="4915676" y="4714207"/>
            <a:ext cx="6257925" cy="16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8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D27AF845-06EB-B0E2-F273-E4DDB545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319A2-885A-3603-A172-382ACE79C433}"/>
              </a:ext>
            </a:extLst>
          </p:cNvPr>
          <p:cNvSpPr txBox="1"/>
          <p:nvPr/>
        </p:nvSpPr>
        <p:spPr>
          <a:xfrm>
            <a:off x="6058707" y="2850909"/>
            <a:ext cx="374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MTCNN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</a:t>
            </a: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fine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network)</a:t>
            </a: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2B20A4-9AFD-F617-24BF-F6EC9092C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675" y="2324544"/>
            <a:ext cx="6517558" cy="2452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FFA0ED-0CF2-A3EF-8F62-342CF3067231}"/>
              </a:ext>
            </a:extLst>
          </p:cNvPr>
          <p:cNvSpPr txBox="1"/>
          <p:nvPr/>
        </p:nvSpPr>
        <p:spPr>
          <a:xfrm>
            <a:off x="3358929" y="1377656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Detecting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bounding box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F46C9-1995-E604-1116-04ACE568833A}"/>
              </a:ext>
            </a:extLst>
          </p:cNvPr>
          <p:cNvSpPr txBox="1"/>
          <p:nvPr/>
        </p:nvSpPr>
        <p:spPr>
          <a:xfrm>
            <a:off x="6174433" y="1883059"/>
            <a:ext cx="374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MTCNN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(Refine network)</a:t>
            </a: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F650C9-CEB3-D32F-D1D6-48C348B881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995" b="49202"/>
          <a:stretch/>
        </p:blipFill>
        <p:spPr>
          <a:xfrm>
            <a:off x="4915675" y="4776989"/>
            <a:ext cx="6517558" cy="19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1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D27AF845-06EB-B0E2-F273-E4DDB545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319A2-885A-3603-A172-382ACE79C433}"/>
              </a:ext>
            </a:extLst>
          </p:cNvPr>
          <p:cNvSpPr txBox="1"/>
          <p:nvPr/>
        </p:nvSpPr>
        <p:spPr>
          <a:xfrm>
            <a:off x="5890868" y="2850909"/>
            <a:ext cx="374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MTCNN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(Output network)</a:t>
            </a: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0C951-FC4F-1E42-3357-149BC578C1BD}"/>
              </a:ext>
            </a:extLst>
          </p:cNvPr>
          <p:cNvSpPr txBox="1"/>
          <p:nvPr/>
        </p:nvSpPr>
        <p:spPr>
          <a:xfrm>
            <a:off x="243718" y="5920101"/>
            <a:ext cx="112943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b="0" i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{'box': [1159, 97, 116, 151], 'confidence': 0.9995395541191101, '</a:t>
            </a:r>
            <a:r>
              <a:rPr lang="en-US" altLang="ko-KR" sz="1400" b="0" i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keypoints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': {'</a:t>
            </a:r>
            <a:r>
              <a:rPr lang="en-US" altLang="ko-KR" sz="1400" b="0" i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left_eye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': (1183, 163), '</a:t>
            </a:r>
            <a:r>
              <a:rPr lang="en-US" altLang="ko-KR" sz="1400" b="0" i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right_eye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': (1231, 149), 'nose': (1205, 186), '</a:t>
            </a:r>
            <a:r>
              <a:rPr lang="en-US" altLang="ko-KR" sz="1400" b="0" i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mouth_left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': (1199, 218), '</a:t>
            </a:r>
            <a:r>
              <a:rPr lang="en-US" altLang="ko-KR" sz="1400" b="0" i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mouth_right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': (1238, 208)}}]</a:t>
            </a:r>
            <a:endParaRPr lang="ko-KR" altLang="en-US" sz="14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DA0446-C7E2-C43D-6A2D-9FE305F79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894" y="2315746"/>
            <a:ext cx="7483488" cy="1615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1EE030-F30B-1D08-540C-9178B49CF8A6}"/>
              </a:ext>
            </a:extLst>
          </p:cNvPr>
          <p:cNvSpPr txBox="1"/>
          <p:nvPr/>
        </p:nvSpPr>
        <p:spPr>
          <a:xfrm>
            <a:off x="3358929" y="1377656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Detecting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bounding box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BE45C-A15D-CC25-3122-E363E6CC9E4E}"/>
              </a:ext>
            </a:extLst>
          </p:cNvPr>
          <p:cNvSpPr txBox="1"/>
          <p:nvPr/>
        </p:nvSpPr>
        <p:spPr>
          <a:xfrm>
            <a:off x="6174433" y="1883059"/>
            <a:ext cx="374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MTCNN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(Output network)</a:t>
            </a: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1E0627C-87CA-7402-1668-6F06BA7A6A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161" t="51953"/>
          <a:stretch/>
        </p:blipFill>
        <p:spPr>
          <a:xfrm>
            <a:off x="4302893" y="3949166"/>
            <a:ext cx="7483487" cy="21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4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Control Flow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4" descr="사람, 의류, 인간의 얼굴, 허리이(가) 표시된 사진&#10;&#10;자동 생성된 설명">
            <a:extLst>
              <a:ext uri="{FF2B5EF4-FFF2-40B4-BE49-F238E27FC236}">
                <a16:creationId xmlns:a16="http://schemas.microsoft.com/office/drawing/2014/main" id="{0B7636EA-5E75-C201-61CC-D41DE3F3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76856"/>
            <a:ext cx="2904869" cy="1895376"/>
          </a:xfrm>
          <a:prstGeom prst="rect">
            <a:avLst/>
          </a:prstGeom>
        </p:spPr>
      </p:pic>
      <p:pic>
        <p:nvPicPr>
          <p:cNvPr id="5" name="그림 4" descr="인간의 얼굴, 사람, 입술, 속눈썹이(가) 표시된 사진&#10;&#10;자동 생성된 설명">
            <a:extLst>
              <a:ext uri="{FF2B5EF4-FFF2-40B4-BE49-F238E27FC236}">
                <a16:creationId xmlns:a16="http://schemas.microsoft.com/office/drawing/2014/main" id="{F4016597-A97B-6480-21FE-63F8A9DCF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" y="4093768"/>
            <a:ext cx="1547679" cy="17185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7A9160-2F6B-3608-8FD5-7A17CAF7D580}"/>
              </a:ext>
            </a:extLst>
          </p:cNvPr>
          <p:cNvSpPr/>
          <p:nvPr/>
        </p:nvSpPr>
        <p:spPr>
          <a:xfrm>
            <a:off x="819150" y="1784788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9C0F02-6575-2749-9EE7-BACE2A4BBAAE}"/>
              </a:ext>
            </a:extLst>
          </p:cNvPr>
          <p:cNvSpPr/>
          <p:nvPr/>
        </p:nvSpPr>
        <p:spPr>
          <a:xfrm>
            <a:off x="1468403" y="190512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A5ED-772E-B4CE-9394-3AC4E492C424}"/>
              </a:ext>
            </a:extLst>
          </p:cNvPr>
          <p:cNvSpPr/>
          <p:nvPr/>
        </p:nvSpPr>
        <p:spPr>
          <a:xfrm>
            <a:off x="2024242" y="1832731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F0D11-9FA1-8CBB-2E74-4FFCB826C1D9}"/>
              </a:ext>
            </a:extLst>
          </p:cNvPr>
          <p:cNvSpPr/>
          <p:nvPr/>
        </p:nvSpPr>
        <p:spPr>
          <a:xfrm>
            <a:off x="2566078" y="1851902"/>
            <a:ext cx="278656" cy="371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36D58-7794-EF0E-B089-07A7F066317E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958478" y="2156460"/>
            <a:ext cx="833761" cy="1937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2C070A-F14F-3298-B9A8-DD1B4C43AD8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1607731" y="2276793"/>
            <a:ext cx="184508" cy="1816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9EE9D5F-C2CD-DE50-E788-D5ACD3AB9F8E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1792239" y="2204403"/>
            <a:ext cx="371331" cy="18893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DAAF46-20AB-8489-64A3-B594F84AE0F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1792239" y="2223574"/>
            <a:ext cx="913167" cy="1870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400E6B-4929-60A1-C248-6BA04CA30A4F}"/>
              </a:ext>
            </a:extLst>
          </p:cNvPr>
          <p:cNvSpPr txBox="1"/>
          <p:nvPr/>
        </p:nvSpPr>
        <p:spPr>
          <a:xfrm>
            <a:off x="1607731" y="3462488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Face Verify</a:t>
            </a:r>
            <a:endParaRPr lang="ko-KR" altLang="en-US" sz="2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26" name="Picture 2" descr="The DeepFace library supports seven state-of-the-art face recognition models">
            <a:extLst>
              <a:ext uri="{FF2B5EF4-FFF2-40B4-BE49-F238E27FC236}">
                <a16:creationId xmlns:a16="http://schemas.microsoft.com/office/drawing/2014/main" id="{D57DDCDB-9C15-8728-1F64-58667F7C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901" y="1681343"/>
            <a:ext cx="56007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EF6D962-4AF4-B739-4FBA-53FF211CB710}"/>
              </a:ext>
            </a:extLst>
          </p:cNvPr>
          <p:cNvSpPr/>
          <p:nvPr/>
        </p:nvSpPr>
        <p:spPr>
          <a:xfrm>
            <a:off x="9445083" y="2037738"/>
            <a:ext cx="1483112" cy="12344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80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96000"/>
              </a:schemeClr>
            </a:gs>
            <a:gs pos="100000">
              <a:schemeClr val="bg2">
                <a:lumMod val="1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D9CE4-BFA1-F3BF-FC67-261E398078C2}"/>
              </a:ext>
            </a:extLst>
          </p:cNvPr>
          <p:cNvSpPr txBox="1"/>
          <p:nvPr/>
        </p:nvSpPr>
        <p:spPr>
          <a:xfrm>
            <a:off x="495872" y="259933"/>
            <a:ext cx="610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Face Verification</a:t>
            </a:r>
            <a:endParaRPr lang="ko-KR" altLang="en-US" sz="400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8097D-4213-2D20-B3D7-5548B39BD89E}"/>
              </a:ext>
            </a:extLst>
          </p:cNvPr>
          <p:cNvCxnSpPr>
            <a:cxnSpLocks/>
          </p:cNvCxnSpPr>
          <p:nvPr/>
        </p:nvCxnSpPr>
        <p:spPr>
          <a:xfrm>
            <a:off x="324465" y="285863"/>
            <a:ext cx="0" cy="65602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A91127-9099-8446-4D24-CBFC29E44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73"/>
          <a:stretch/>
        </p:blipFill>
        <p:spPr bwMode="auto">
          <a:xfrm>
            <a:off x="833120" y="3728720"/>
            <a:ext cx="676275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9BE305-C147-0411-20A2-CCB1E0FE5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4319" r="1832" b="10060"/>
          <a:stretch/>
        </p:blipFill>
        <p:spPr bwMode="auto">
          <a:xfrm>
            <a:off x="833120" y="1455499"/>
            <a:ext cx="5262880" cy="181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0B1A7F-96C9-676E-051B-261088117DEE}"/>
              </a:ext>
            </a:extLst>
          </p:cNvPr>
          <p:cNvCxnSpPr>
            <a:cxnSpLocks/>
          </p:cNvCxnSpPr>
          <p:nvPr/>
        </p:nvCxnSpPr>
        <p:spPr>
          <a:xfrm flipV="1">
            <a:off x="1533207" y="3129280"/>
            <a:ext cx="134076" cy="7823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29C1415-A65A-9633-0CB5-743FED1ADBFB}"/>
              </a:ext>
            </a:extLst>
          </p:cNvPr>
          <p:cNvCxnSpPr>
            <a:cxnSpLocks/>
          </p:cNvCxnSpPr>
          <p:nvPr/>
        </p:nvCxnSpPr>
        <p:spPr>
          <a:xfrm flipV="1">
            <a:off x="3696335" y="2895928"/>
            <a:ext cx="0" cy="101567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525581D-3B87-7DB0-6E67-BE8E84D49DCC}"/>
              </a:ext>
            </a:extLst>
          </p:cNvPr>
          <p:cNvCxnSpPr>
            <a:cxnSpLocks/>
          </p:cNvCxnSpPr>
          <p:nvPr/>
        </p:nvCxnSpPr>
        <p:spPr>
          <a:xfrm flipH="1" flipV="1">
            <a:off x="5850255" y="3129280"/>
            <a:ext cx="245745" cy="6051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87B7B49-FFE6-3366-3263-008F137F55C8}"/>
              </a:ext>
            </a:extLst>
          </p:cNvPr>
          <p:cNvSpPr txBox="1"/>
          <p:nvPr/>
        </p:nvSpPr>
        <p:spPr>
          <a:xfrm>
            <a:off x="8125052" y="3274139"/>
            <a:ext cx="339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How verification works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15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C88A8C-0690-43E1-A071-90380AB8E5CC}">
  <we:reference id="4b785c87-866c-4bad-85d8-5d1ae467ac9a" version="3.12.1.0" store="EXCatalog" storeType="EXCatalog"/>
  <we:alternateReferences>
    <we:reference id="WA104381909" version="3.12.1.0" store="ko-KR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1665</Words>
  <Application>Microsoft Office PowerPoint</Application>
  <PresentationFormat>와이드스크린</PresentationFormat>
  <Paragraphs>180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-apple-system</vt:lpstr>
      <vt:lpstr>Nanum Gothic</vt:lpstr>
      <vt:lpstr>Noto Sans KR</vt:lpstr>
      <vt:lpstr>Söhne</vt:lpstr>
      <vt:lpstr>Spoqa Han Sans</vt:lpstr>
      <vt:lpstr>맑은 고딕</vt:lpstr>
      <vt:lpstr>함초롬바탕</vt:lpstr>
      <vt:lpstr>Arial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준혁 김</dc:creator>
  <cp:lastModifiedBy>김희연</cp:lastModifiedBy>
  <cp:revision>30</cp:revision>
  <dcterms:created xsi:type="dcterms:W3CDTF">2023-11-20T14:30:01Z</dcterms:created>
  <dcterms:modified xsi:type="dcterms:W3CDTF">2023-11-22T10:14:30Z</dcterms:modified>
</cp:coreProperties>
</file>